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08"/>
  </p:notesMasterIdLst>
  <p:sldIdLst>
    <p:sldId id="355" r:id="rId2"/>
    <p:sldId id="347" r:id="rId3"/>
    <p:sldId id="356" r:id="rId4"/>
    <p:sldId id="2592" r:id="rId5"/>
    <p:sldId id="357" r:id="rId6"/>
    <p:sldId id="2593" r:id="rId7"/>
    <p:sldId id="2594" r:id="rId8"/>
    <p:sldId id="358" r:id="rId9"/>
    <p:sldId id="359" r:id="rId10"/>
    <p:sldId id="2595" r:id="rId11"/>
    <p:sldId id="360" r:id="rId12"/>
    <p:sldId id="361" r:id="rId13"/>
    <p:sldId id="2596" r:id="rId14"/>
    <p:sldId id="362" r:id="rId15"/>
    <p:sldId id="363" r:id="rId16"/>
    <p:sldId id="364" r:id="rId17"/>
    <p:sldId id="2597" r:id="rId18"/>
    <p:sldId id="365" r:id="rId19"/>
    <p:sldId id="2598" r:id="rId20"/>
    <p:sldId id="366" r:id="rId21"/>
    <p:sldId id="2536" r:id="rId22"/>
    <p:sldId id="367" r:id="rId23"/>
    <p:sldId id="368" r:id="rId24"/>
    <p:sldId id="2537" r:id="rId25"/>
    <p:sldId id="2553" r:id="rId26"/>
    <p:sldId id="2550" r:id="rId27"/>
    <p:sldId id="2551" r:id="rId28"/>
    <p:sldId id="2552" r:id="rId29"/>
    <p:sldId id="2554" r:id="rId30"/>
    <p:sldId id="369" r:id="rId31"/>
    <p:sldId id="2538" r:id="rId32"/>
    <p:sldId id="1486" r:id="rId33"/>
    <p:sldId id="2599" r:id="rId34"/>
    <p:sldId id="2600" r:id="rId35"/>
    <p:sldId id="1487" r:id="rId36"/>
    <p:sldId id="1488" r:id="rId37"/>
    <p:sldId id="2591" r:id="rId38"/>
    <p:sldId id="2601" r:id="rId39"/>
    <p:sldId id="373" r:id="rId40"/>
    <p:sldId id="2546" r:id="rId41"/>
    <p:sldId id="375" r:id="rId42"/>
    <p:sldId id="2539" r:id="rId43"/>
    <p:sldId id="2542" r:id="rId44"/>
    <p:sldId id="2543" r:id="rId45"/>
    <p:sldId id="2544" r:id="rId46"/>
    <p:sldId id="2545" r:id="rId47"/>
    <p:sldId id="2549" r:id="rId48"/>
    <p:sldId id="2547" r:id="rId49"/>
    <p:sldId id="376" r:id="rId50"/>
    <p:sldId id="2555" r:id="rId51"/>
    <p:sldId id="1489" r:id="rId52"/>
    <p:sldId id="2540" r:id="rId53"/>
    <p:sldId id="1636" r:id="rId54"/>
    <p:sldId id="1480" r:id="rId55"/>
    <p:sldId id="2343" r:id="rId56"/>
    <p:sldId id="371" r:id="rId57"/>
    <p:sldId id="370" r:id="rId58"/>
    <p:sldId id="2541" r:id="rId59"/>
    <p:sldId id="372" r:id="rId60"/>
    <p:sldId id="2557" r:id="rId61"/>
    <p:sldId id="2558" r:id="rId62"/>
    <p:sldId id="2559" r:id="rId63"/>
    <p:sldId id="2560" r:id="rId64"/>
    <p:sldId id="2561" r:id="rId65"/>
    <p:sldId id="2562" r:id="rId66"/>
    <p:sldId id="2563" r:id="rId67"/>
    <p:sldId id="2564" r:id="rId68"/>
    <p:sldId id="2565" r:id="rId69"/>
    <p:sldId id="2566" r:id="rId70"/>
    <p:sldId id="2567" r:id="rId71"/>
    <p:sldId id="1637" r:id="rId72"/>
    <p:sldId id="1640" r:id="rId73"/>
    <p:sldId id="1641" r:id="rId74"/>
    <p:sldId id="1642" r:id="rId75"/>
    <p:sldId id="1643" r:id="rId76"/>
    <p:sldId id="1644" r:id="rId77"/>
    <p:sldId id="1645" r:id="rId78"/>
    <p:sldId id="1646" r:id="rId79"/>
    <p:sldId id="2556" r:id="rId80"/>
    <p:sldId id="1647" r:id="rId81"/>
    <p:sldId id="2570" r:id="rId82"/>
    <p:sldId id="2571" r:id="rId83"/>
    <p:sldId id="2572" r:id="rId84"/>
    <p:sldId id="2573" r:id="rId85"/>
    <p:sldId id="2574" r:id="rId86"/>
    <p:sldId id="2575" r:id="rId87"/>
    <p:sldId id="2576" r:id="rId88"/>
    <p:sldId id="2602" r:id="rId89"/>
    <p:sldId id="1485" r:id="rId90"/>
    <p:sldId id="1484" r:id="rId91"/>
    <p:sldId id="2579" r:id="rId92"/>
    <p:sldId id="2580" r:id="rId93"/>
    <p:sldId id="2581" r:id="rId94"/>
    <p:sldId id="2582" r:id="rId95"/>
    <p:sldId id="2583" r:id="rId96"/>
    <p:sldId id="2584" r:id="rId97"/>
    <p:sldId id="2585" r:id="rId98"/>
    <p:sldId id="2586" r:id="rId99"/>
    <p:sldId id="2587" r:id="rId100"/>
    <p:sldId id="2588" r:id="rId101"/>
    <p:sldId id="2589" r:id="rId102"/>
    <p:sldId id="348" r:id="rId103"/>
    <p:sldId id="1482" r:id="rId104"/>
    <p:sldId id="1483" r:id="rId105"/>
    <p:sldId id="1481" r:id="rId106"/>
    <p:sldId id="352" r:id="rId107"/>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8"/>
    <p:restoredTop sz="96301"/>
  </p:normalViewPr>
  <p:slideViewPr>
    <p:cSldViewPr snapToGrid="0">
      <p:cViewPr varScale="1">
        <p:scale>
          <a:sx n="123" d="100"/>
          <a:sy n="123" d="100"/>
        </p:scale>
        <p:origin x="5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Mu Ueda" userId="8245b975-fff0-4af1-9d6e-8771680660d2" providerId="ADAL" clId="{C6A34828-4993-48D9-B391-5EAEE476F4BD}"/>
    <pc:docChg chg="addSld">
      <pc:chgData name="eMu Ueda" userId="8245b975-fff0-4af1-9d6e-8771680660d2" providerId="ADAL" clId="{C6A34828-4993-48D9-B391-5EAEE476F4BD}" dt="2026-01-26T08:54:46.423" v="0" actId="680"/>
      <pc:docMkLst>
        <pc:docMk/>
      </pc:docMkLst>
      <pc:sldChg chg="new">
        <pc:chgData name="eMu Ueda" userId="8245b975-fff0-4af1-9d6e-8771680660d2" providerId="ADAL" clId="{C6A34828-4993-48D9-B391-5EAEE476F4BD}" dt="2026-01-26T08:54:46.423" v="0" actId="680"/>
        <pc:sldMkLst>
          <pc:docMk/>
          <pc:sldMk cId="679448086" sldId="2603"/>
        </pc:sldMkLst>
      </pc:sldChg>
    </pc:docChg>
  </pc:docChgLst>
  <pc:docChgLst>
    <pc:chgData name="eMu Ueda" userId="8245b975-fff0-4af1-9d6e-8771680660d2" providerId="ADAL" clId="{5C6A25B8-8D3E-53EA-A1CB-556E0FE070C2}"/>
    <pc:docChg chg="delSld">
      <pc:chgData name="eMu Ueda" userId="8245b975-fff0-4af1-9d6e-8771680660d2" providerId="ADAL" clId="{5C6A25B8-8D3E-53EA-A1CB-556E0FE070C2}" dt="2026-01-26T08:58:09.604" v="1" actId="2696"/>
      <pc:docMkLst>
        <pc:docMk/>
      </pc:docMkLst>
      <pc:sldChg chg="del">
        <pc:chgData name="eMu Ueda" userId="8245b975-fff0-4af1-9d6e-8771680660d2" providerId="ADAL" clId="{5C6A25B8-8D3E-53EA-A1CB-556E0FE070C2}" dt="2026-01-26T08:58:09.604" v="1" actId="2696"/>
        <pc:sldMkLst>
          <pc:docMk/>
          <pc:sldMk cId="3471229447" sldId="1665"/>
        </pc:sldMkLst>
      </pc:sldChg>
      <pc:sldChg chg="del">
        <pc:chgData name="eMu Ueda" userId="8245b975-fff0-4af1-9d6e-8771680660d2" providerId="ADAL" clId="{5C6A25B8-8D3E-53EA-A1CB-556E0FE070C2}" dt="2026-01-26T08:58:09.604" v="1" actId="2696"/>
        <pc:sldMkLst>
          <pc:docMk/>
          <pc:sldMk cId="3973058316" sldId="1830"/>
        </pc:sldMkLst>
      </pc:sldChg>
      <pc:sldChg chg="del">
        <pc:chgData name="eMu Ueda" userId="8245b975-fff0-4af1-9d6e-8771680660d2" providerId="ADAL" clId="{5C6A25B8-8D3E-53EA-A1CB-556E0FE070C2}" dt="2026-01-26T08:58:09.604" v="1" actId="2696"/>
        <pc:sldMkLst>
          <pc:docMk/>
          <pc:sldMk cId="638041329" sldId="2170"/>
        </pc:sldMkLst>
      </pc:sldChg>
      <pc:sldChg chg="del">
        <pc:chgData name="eMu Ueda" userId="8245b975-fff0-4af1-9d6e-8771680660d2" providerId="ADAL" clId="{5C6A25B8-8D3E-53EA-A1CB-556E0FE070C2}" dt="2026-01-26T08:58:09.604" v="1" actId="2696"/>
        <pc:sldMkLst>
          <pc:docMk/>
          <pc:sldMk cId="3071385744" sldId="2533"/>
        </pc:sldMkLst>
      </pc:sldChg>
      <pc:sldChg chg="del">
        <pc:chgData name="eMu Ueda" userId="8245b975-fff0-4af1-9d6e-8771680660d2" providerId="ADAL" clId="{5C6A25B8-8D3E-53EA-A1CB-556E0FE070C2}" dt="2026-01-26T08:58:09.604" v="1" actId="2696"/>
        <pc:sldMkLst>
          <pc:docMk/>
          <pc:sldMk cId="1633703841" sldId="2534"/>
        </pc:sldMkLst>
      </pc:sldChg>
      <pc:sldChg chg="del">
        <pc:chgData name="eMu Ueda" userId="8245b975-fff0-4af1-9d6e-8771680660d2" providerId="ADAL" clId="{5C6A25B8-8D3E-53EA-A1CB-556E0FE070C2}" dt="2026-01-26T08:57:07.023" v="0" actId="2696"/>
        <pc:sldMkLst>
          <pc:docMk/>
          <pc:sldMk cId="679448086" sldId="260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0047D-0BB4-0342-95DA-8B6C3D79E6B2}" type="datetimeFigureOut">
              <a:rPr kumimoji="1" lang="ja-JP" altLang="en-US" smtClean="0"/>
              <a:t>2026/1/26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A23677-0CD1-504C-A40A-A89C8ADE850F}" type="slidenum">
              <a:rPr kumimoji="1" lang="ja-JP" altLang="en-US" smtClean="0"/>
              <a:t>‹#›</a:t>
            </a:fld>
            <a:endParaRPr kumimoji="1" lang="ja-JP" altLang="en-US"/>
          </a:p>
        </p:txBody>
      </p:sp>
    </p:spTree>
    <p:extLst>
      <p:ext uri="{BB962C8B-B14F-4D97-AF65-F5344CB8AC3E}">
        <p14:creationId xmlns:p14="http://schemas.microsoft.com/office/powerpoint/2010/main" val="1071917956"/>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8A23677-0CD1-504C-A40A-A89C8ADE850F}" type="slidenum">
              <a:rPr kumimoji="1" lang="ja-JP" altLang="en-US" smtClean="0"/>
              <a:t>102</a:t>
            </a:fld>
            <a:endParaRPr kumimoji="1" lang="ja-JP" altLang="en-US"/>
          </a:p>
        </p:txBody>
      </p:sp>
    </p:spTree>
    <p:extLst>
      <p:ext uri="{BB962C8B-B14F-4D97-AF65-F5344CB8AC3E}">
        <p14:creationId xmlns:p14="http://schemas.microsoft.com/office/powerpoint/2010/main" val="587892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58A23677-0CD1-504C-A40A-A89C8ADE850F}" type="slidenum">
              <a:rPr kumimoji="1" lang="ja-JP" altLang="en-US" smtClean="0"/>
              <a:t>106</a:t>
            </a:fld>
            <a:endParaRPr kumimoji="1" lang="ja-JP" altLang="en-US"/>
          </a:p>
        </p:txBody>
      </p:sp>
    </p:spTree>
    <p:extLst>
      <p:ext uri="{BB962C8B-B14F-4D97-AF65-F5344CB8AC3E}">
        <p14:creationId xmlns:p14="http://schemas.microsoft.com/office/powerpoint/2010/main" val="3993764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F46ADA-9F4B-36D3-4338-4FE2D9DDBA9C}"/>
              </a:ext>
            </a:extLst>
          </p:cNvPr>
          <p:cNvSpPr>
            <a:spLocks noGrp="1"/>
          </p:cNvSpPr>
          <p:nvPr>
            <p:ph type="ctrTitle"/>
          </p:nvPr>
        </p:nvSpPr>
        <p:spPr>
          <a:xfrm>
            <a:off x="1524000" y="1122363"/>
            <a:ext cx="9144000" cy="2387600"/>
          </a:xfrm>
        </p:spPr>
        <p:txBody>
          <a:bodyPr anchor="b"/>
          <a:lstStyle>
            <a:lvl1pPr algn="ctr">
              <a:defRPr sz="6000">
                <a:solidFill>
                  <a:schemeClr val="accent1"/>
                </a:solidFill>
                <a:latin typeface="Hiragino Kaku Gothic ProN W3" panose="020B0300000000000000" pitchFamily="34" charset="-128"/>
                <a:ea typeface="Hiragino Kaku Gothic ProN W3" panose="020B0300000000000000" pitchFamily="34" charset="-128"/>
              </a:defRPr>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C8C1846-5E32-0BFE-02BD-B1F00900CB12}"/>
              </a:ext>
            </a:extLst>
          </p:cNvPr>
          <p:cNvSpPr>
            <a:spLocks noGrp="1"/>
          </p:cNvSpPr>
          <p:nvPr>
            <p:ph type="subTitle" idx="1"/>
          </p:nvPr>
        </p:nvSpPr>
        <p:spPr>
          <a:xfrm>
            <a:off x="1524000" y="3602038"/>
            <a:ext cx="9144000" cy="1655762"/>
          </a:xfrm>
        </p:spPr>
        <p:txBody>
          <a:bodyPr/>
          <a:lstStyle>
            <a:lvl1pPr marL="0" indent="0" algn="ctr">
              <a:buNone/>
              <a:defRPr sz="2400">
                <a:solidFill>
                  <a:schemeClr val="accent1"/>
                </a:solidFill>
                <a:latin typeface="Hiragino Kaku Gothic ProN W3" panose="020B0300000000000000" pitchFamily="34" charset="-128"/>
                <a:ea typeface="Hiragino Kaku Gothic ProN W3" panose="020B0300000000000000" pitchFamily="34" charset="-12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108E3BE7-8733-268C-5D1E-59BA085C1733}"/>
              </a:ext>
            </a:extLst>
          </p:cNvPr>
          <p:cNvSpPr>
            <a:spLocks noGrp="1"/>
          </p:cNvSpPr>
          <p:nvPr>
            <p:ph type="dt" sz="half" idx="10"/>
          </p:nvPr>
        </p:nvSpPr>
        <p:spPr/>
        <p:txBody>
          <a:bodyPr/>
          <a:lstStyle>
            <a:lvl1pPr>
              <a:defRPr>
                <a:latin typeface="Hiragino Maru Gothic ProN W4" panose="020F0400000000000000" pitchFamily="34" charset="-128"/>
                <a:ea typeface="Hiragino Maru Gothic ProN W4" panose="020F0400000000000000" pitchFamily="34" charset="-128"/>
              </a:defRPr>
            </a:lvl1pPr>
          </a:lstStyle>
          <a:p>
            <a:fld id="{32366EF5-A016-1E4D-AF4E-9AACF1865608}" type="datetime1">
              <a:rPr lang="ja-JP" altLang="en-US" smtClean="0"/>
              <a:t>2026/1/26</a:t>
            </a:fld>
            <a:endParaRPr lang="ja-JP" altLang="en-US">
              <a:latin typeface="Hiragino Maru Gothic ProN W4" panose="020F0400000000000000" pitchFamily="34" charset="-128"/>
              <a:ea typeface="Hiragino Maru Gothic ProN W4" panose="020F0400000000000000" pitchFamily="34" charset="-128"/>
            </a:endParaRPr>
          </a:p>
        </p:txBody>
      </p:sp>
      <p:sp>
        <p:nvSpPr>
          <p:cNvPr id="5" name="フッター プレースホルダー 4">
            <a:extLst>
              <a:ext uri="{FF2B5EF4-FFF2-40B4-BE49-F238E27FC236}">
                <a16:creationId xmlns:a16="http://schemas.microsoft.com/office/drawing/2014/main" id="{F36E1640-BA92-26FF-EF36-8C0C0C5BDBED}"/>
              </a:ext>
            </a:extLst>
          </p:cNvPr>
          <p:cNvSpPr>
            <a:spLocks noGrp="1"/>
          </p:cNvSpPr>
          <p:nvPr>
            <p:ph type="ftr" sz="quarter" idx="11"/>
          </p:nvPr>
        </p:nvSpPr>
        <p:spPr/>
        <p:txBody>
          <a:bodyPr/>
          <a:lstStyle>
            <a:lvl1pPr>
              <a:defRPr>
                <a:latin typeface="Hiragino Maru Gothic ProN W4" panose="020F0400000000000000" pitchFamily="34" charset="-128"/>
                <a:ea typeface="Hiragino Maru Gothic ProN W4" panose="020F0400000000000000" pitchFamily="34" charset="-128"/>
              </a:defRPr>
            </a:lvl1pPr>
          </a:lstStyle>
          <a:p>
            <a:endParaRPr lang="ja-JP" altLang="en-US">
              <a:latin typeface="Hiragino Maru Gothic ProN W4" panose="020F0400000000000000" pitchFamily="34" charset="-128"/>
              <a:ea typeface="Hiragino Maru Gothic ProN W4" panose="020F0400000000000000" pitchFamily="34" charset="-128"/>
            </a:endParaRPr>
          </a:p>
        </p:txBody>
      </p:sp>
      <p:sp>
        <p:nvSpPr>
          <p:cNvPr id="6" name="スライド番号プレースホルダー 5">
            <a:extLst>
              <a:ext uri="{FF2B5EF4-FFF2-40B4-BE49-F238E27FC236}">
                <a16:creationId xmlns:a16="http://schemas.microsoft.com/office/drawing/2014/main" id="{59B2CB6C-54FA-6EAD-33C1-7EF74F0D12B5}"/>
              </a:ext>
            </a:extLst>
          </p:cNvPr>
          <p:cNvSpPr>
            <a:spLocks noGrp="1"/>
          </p:cNvSpPr>
          <p:nvPr>
            <p:ph type="sldNum" sz="quarter" idx="12"/>
          </p:nvPr>
        </p:nvSpPr>
        <p:spPr/>
        <p:txBody>
          <a:bodyPr/>
          <a:lstStyle>
            <a:lvl1pPr>
              <a:defRPr>
                <a:latin typeface="Hiragino Maru Gothic ProN W4" panose="020F0400000000000000" pitchFamily="34" charset="-128"/>
                <a:ea typeface="Hiragino Maru Gothic ProN W4" panose="020F0400000000000000" pitchFamily="34" charset="-128"/>
              </a:defRPr>
            </a:lvl1pPr>
          </a:lstStyle>
          <a:p>
            <a:fld id="{1854EAFE-D38F-F545-9A19-0743AB92A8B9}" type="slidenum">
              <a:rPr lang="ja-JP" altLang="en-US" smtClean="0"/>
              <a:pPr/>
              <a:t>‹#›</a:t>
            </a:fld>
            <a:endParaRPr lang="ja-JP" altLang="en-US">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853905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9F5C93-648A-2216-BF8E-16288805D09F}"/>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ACEB5C6-3DD2-A69A-669A-33081938C1F1}"/>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8A68A14-3E92-8771-7745-989E4D611C73}"/>
              </a:ext>
            </a:extLst>
          </p:cNvPr>
          <p:cNvSpPr>
            <a:spLocks noGrp="1"/>
          </p:cNvSpPr>
          <p:nvPr>
            <p:ph type="dt" sz="half" idx="10"/>
          </p:nvPr>
        </p:nvSpPr>
        <p:spPr/>
        <p:txBody>
          <a:bodyPr/>
          <a:lstStyle/>
          <a:p>
            <a:fld id="{95C46974-A59D-5E41-B496-41EA8825582D}" type="datetime1">
              <a:rPr kumimoji="1" lang="ja-JP" altLang="en-US" smtClean="0"/>
              <a:t>2026/1/26</a:t>
            </a:fld>
            <a:endParaRPr kumimoji="1" lang="ja-JP" altLang="en-US"/>
          </a:p>
        </p:txBody>
      </p:sp>
      <p:sp>
        <p:nvSpPr>
          <p:cNvPr id="5" name="フッター プレースホルダー 4">
            <a:extLst>
              <a:ext uri="{FF2B5EF4-FFF2-40B4-BE49-F238E27FC236}">
                <a16:creationId xmlns:a16="http://schemas.microsoft.com/office/drawing/2014/main" id="{DDB62FC7-38AD-485E-67B1-6F8BD611A20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3AA82EE-6EE0-38A0-EA08-406737F6E5D0}"/>
              </a:ext>
            </a:extLst>
          </p:cNvPr>
          <p:cNvSpPr>
            <a:spLocks noGrp="1"/>
          </p:cNvSpPr>
          <p:nvPr>
            <p:ph type="sldNum" sz="quarter" idx="12"/>
          </p:nvPr>
        </p:nvSpPr>
        <p:spPr/>
        <p:txBody>
          <a:bodyPr/>
          <a:lstStyle/>
          <a:p>
            <a:fld id="{1854EAFE-D38F-F545-9A19-0743AB92A8B9}" type="slidenum">
              <a:rPr kumimoji="1" lang="ja-JP" altLang="en-US" smtClean="0"/>
              <a:t>‹#›</a:t>
            </a:fld>
            <a:endParaRPr kumimoji="1" lang="ja-JP" altLang="en-US"/>
          </a:p>
        </p:txBody>
      </p:sp>
    </p:spTree>
    <p:extLst>
      <p:ext uri="{BB962C8B-B14F-4D97-AF65-F5344CB8AC3E}">
        <p14:creationId xmlns:p14="http://schemas.microsoft.com/office/powerpoint/2010/main" val="40864420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76E4E8DD-21EA-04F9-456D-8BE506A902B9}"/>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2833A62-BFF0-1F4F-810C-62B2E42844B8}"/>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212E15A-0F7B-FF6B-EC4A-A34184B872F4}"/>
              </a:ext>
            </a:extLst>
          </p:cNvPr>
          <p:cNvSpPr>
            <a:spLocks noGrp="1"/>
          </p:cNvSpPr>
          <p:nvPr>
            <p:ph type="dt" sz="half" idx="10"/>
          </p:nvPr>
        </p:nvSpPr>
        <p:spPr/>
        <p:txBody>
          <a:bodyPr/>
          <a:lstStyle/>
          <a:p>
            <a:fld id="{591E2DF5-101A-4E40-A344-CE20A5FE55D2}" type="datetime1">
              <a:rPr kumimoji="1" lang="ja-JP" altLang="en-US" smtClean="0"/>
              <a:t>2026/1/26</a:t>
            </a:fld>
            <a:endParaRPr kumimoji="1" lang="ja-JP" altLang="en-US"/>
          </a:p>
        </p:txBody>
      </p:sp>
      <p:sp>
        <p:nvSpPr>
          <p:cNvPr id="5" name="フッター プレースホルダー 4">
            <a:extLst>
              <a:ext uri="{FF2B5EF4-FFF2-40B4-BE49-F238E27FC236}">
                <a16:creationId xmlns:a16="http://schemas.microsoft.com/office/drawing/2014/main" id="{EB8EC23A-1F53-5753-95AC-2194E7D9A3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5CE626D-68C9-09F6-735C-80D020A24B11}"/>
              </a:ext>
            </a:extLst>
          </p:cNvPr>
          <p:cNvSpPr>
            <a:spLocks noGrp="1"/>
          </p:cNvSpPr>
          <p:nvPr>
            <p:ph type="sldNum" sz="quarter" idx="12"/>
          </p:nvPr>
        </p:nvSpPr>
        <p:spPr/>
        <p:txBody>
          <a:bodyPr/>
          <a:lstStyle/>
          <a:p>
            <a:fld id="{1854EAFE-D38F-F545-9A19-0743AB92A8B9}" type="slidenum">
              <a:rPr kumimoji="1" lang="ja-JP" altLang="en-US" smtClean="0"/>
              <a:t>‹#›</a:t>
            </a:fld>
            <a:endParaRPr kumimoji="1" lang="ja-JP" altLang="en-US"/>
          </a:p>
        </p:txBody>
      </p:sp>
    </p:spTree>
    <p:extLst>
      <p:ext uri="{BB962C8B-B14F-4D97-AF65-F5344CB8AC3E}">
        <p14:creationId xmlns:p14="http://schemas.microsoft.com/office/powerpoint/2010/main" val="565501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D034DCF-04E8-E6BA-DB8D-73D606039503}"/>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2DADD807-B8A8-43DC-7235-42AAD661977F}"/>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4634109-4BAF-BD2D-A925-ECFA00D1256B}"/>
              </a:ext>
            </a:extLst>
          </p:cNvPr>
          <p:cNvSpPr>
            <a:spLocks noGrp="1"/>
          </p:cNvSpPr>
          <p:nvPr>
            <p:ph type="dt" sz="half" idx="10"/>
          </p:nvPr>
        </p:nvSpPr>
        <p:spPr/>
        <p:txBody>
          <a:bodyPr/>
          <a:lstStyle/>
          <a:p>
            <a:fld id="{AF920593-D623-294D-993A-B0FFAC350E43}" type="datetime1">
              <a:rPr kumimoji="1" lang="ja-JP" altLang="en-US" smtClean="0"/>
              <a:t>2026/1/26</a:t>
            </a:fld>
            <a:endParaRPr kumimoji="1" lang="ja-JP" altLang="en-US"/>
          </a:p>
        </p:txBody>
      </p:sp>
      <p:sp>
        <p:nvSpPr>
          <p:cNvPr id="5" name="フッター プレースホルダー 4">
            <a:extLst>
              <a:ext uri="{FF2B5EF4-FFF2-40B4-BE49-F238E27FC236}">
                <a16:creationId xmlns:a16="http://schemas.microsoft.com/office/drawing/2014/main" id="{84C48B6D-2175-2AFF-5992-2DDBCEDD2B5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CC7BB3-FE47-D139-B64B-0D4988137843}"/>
              </a:ext>
            </a:extLst>
          </p:cNvPr>
          <p:cNvSpPr>
            <a:spLocks noGrp="1"/>
          </p:cNvSpPr>
          <p:nvPr>
            <p:ph type="sldNum" sz="quarter" idx="12"/>
          </p:nvPr>
        </p:nvSpPr>
        <p:spPr/>
        <p:txBody>
          <a:bodyPr/>
          <a:lstStyle/>
          <a:p>
            <a:fld id="{1854EAFE-D38F-F545-9A19-0743AB92A8B9}" type="slidenum">
              <a:rPr kumimoji="1" lang="ja-JP" altLang="en-US" smtClean="0"/>
              <a:t>‹#›</a:t>
            </a:fld>
            <a:endParaRPr kumimoji="1" lang="ja-JP" altLang="en-US"/>
          </a:p>
        </p:txBody>
      </p:sp>
    </p:spTree>
    <p:extLst>
      <p:ext uri="{BB962C8B-B14F-4D97-AF65-F5344CB8AC3E}">
        <p14:creationId xmlns:p14="http://schemas.microsoft.com/office/powerpoint/2010/main" val="1719441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F65B34F-D1A1-1942-5DFE-9837C295A6B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598FF83-88FD-593E-8358-17420942E89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70A173B6-8783-FC08-EAD0-EE228CA35442}"/>
              </a:ext>
            </a:extLst>
          </p:cNvPr>
          <p:cNvSpPr>
            <a:spLocks noGrp="1"/>
          </p:cNvSpPr>
          <p:nvPr>
            <p:ph type="dt" sz="half" idx="10"/>
          </p:nvPr>
        </p:nvSpPr>
        <p:spPr/>
        <p:txBody>
          <a:bodyPr/>
          <a:lstStyle/>
          <a:p>
            <a:fld id="{82E3B192-8DA8-314D-998C-A8C3944155EA}" type="datetime1">
              <a:rPr kumimoji="1" lang="ja-JP" altLang="en-US" smtClean="0"/>
              <a:t>2026/1/26</a:t>
            </a:fld>
            <a:endParaRPr kumimoji="1" lang="ja-JP" altLang="en-US"/>
          </a:p>
        </p:txBody>
      </p:sp>
      <p:sp>
        <p:nvSpPr>
          <p:cNvPr id="5" name="フッター プレースホルダー 4">
            <a:extLst>
              <a:ext uri="{FF2B5EF4-FFF2-40B4-BE49-F238E27FC236}">
                <a16:creationId xmlns:a16="http://schemas.microsoft.com/office/drawing/2014/main" id="{6ABB4208-BBC4-E333-E6D8-A41762D94E1D}"/>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C458D18C-4000-815E-684E-0B8D2CEA66CE}"/>
              </a:ext>
            </a:extLst>
          </p:cNvPr>
          <p:cNvSpPr>
            <a:spLocks noGrp="1"/>
          </p:cNvSpPr>
          <p:nvPr>
            <p:ph type="sldNum" sz="quarter" idx="12"/>
          </p:nvPr>
        </p:nvSpPr>
        <p:spPr/>
        <p:txBody>
          <a:bodyPr/>
          <a:lstStyle/>
          <a:p>
            <a:fld id="{1854EAFE-D38F-F545-9A19-0743AB92A8B9}" type="slidenum">
              <a:rPr kumimoji="1" lang="ja-JP" altLang="en-US" smtClean="0"/>
              <a:t>‹#›</a:t>
            </a:fld>
            <a:endParaRPr kumimoji="1" lang="ja-JP" altLang="en-US"/>
          </a:p>
        </p:txBody>
      </p:sp>
    </p:spTree>
    <p:extLst>
      <p:ext uri="{BB962C8B-B14F-4D97-AF65-F5344CB8AC3E}">
        <p14:creationId xmlns:p14="http://schemas.microsoft.com/office/powerpoint/2010/main" val="1721302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9EB3631-46F0-A426-A2AB-2A908298D865}"/>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AC19063-4CE0-AFF8-1C33-BEADFD6FCC1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F70EDAF5-3B03-3B74-743F-D2FBADFED305}"/>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89A73DB-03D5-8F3F-A7A1-E7017D737675}"/>
              </a:ext>
            </a:extLst>
          </p:cNvPr>
          <p:cNvSpPr>
            <a:spLocks noGrp="1"/>
          </p:cNvSpPr>
          <p:nvPr>
            <p:ph type="dt" sz="half" idx="10"/>
          </p:nvPr>
        </p:nvSpPr>
        <p:spPr/>
        <p:txBody>
          <a:bodyPr/>
          <a:lstStyle/>
          <a:p>
            <a:fld id="{153EA980-D2BE-FC4D-8EEE-6529B414C451}" type="datetime1">
              <a:rPr kumimoji="1" lang="ja-JP" altLang="en-US" smtClean="0"/>
              <a:t>2026/1/26</a:t>
            </a:fld>
            <a:endParaRPr kumimoji="1" lang="ja-JP" altLang="en-US"/>
          </a:p>
        </p:txBody>
      </p:sp>
      <p:sp>
        <p:nvSpPr>
          <p:cNvPr id="6" name="フッター プレースホルダー 5">
            <a:extLst>
              <a:ext uri="{FF2B5EF4-FFF2-40B4-BE49-F238E27FC236}">
                <a16:creationId xmlns:a16="http://schemas.microsoft.com/office/drawing/2014/main" id="{84D470D6-9760-9DC7-78C1-3495235B8EC3}"/>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FC51E5B6-6700-EF0D-67F1-8816BDB6BB37}"/>
              </a:ext>
            </a:extLst>
          </p:cNvPr>
          <p:cNvSpPr>
            <a:spLocks noGrp="1"/>
          </p:cNvSpPr>
          <p:nvPr>
            <p:ph type="sldNum" sz="quarter" idx="12"/>
          </p:nvPr>
        </p:nvSpPr>
        <p:spPr/>
        <p:txBody>
          <a:bodyPr/>
          <a:lstStyle/>
          <a:p>
            <a:fld id="{1854EAFE-D38F-F545-9A19-0743AB92A8B9}" type="slidenum">
              <a:rPr kumimoji="1" lang="ja-JP" altLang="en-US" smtClean="0"/>
              <a:t>‹#›</a:t>
            </a:fld>
            <a:endParaRPr kumimoji="1" lang="ja-JP" altLang="en-US"/>
          </a:p>
        </p:txBody>
      </p:sp>
    </p:spTree>
    <p:extLst>
      <p:ext uri="{BB962C8B-B14F-4D97-AF65-F5344CB8AC3E}">
        <p14:creationId xmlns:p14="http://schemas.microsoft.com/office/powerpoint/2010/main" val="2705702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288EB7F-B432-A7F9-2862-3B8BA68E1AED}"/>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1AD622B4-1815-0A51-6237-6A52807AA0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46054401-3DA1-A771-8386-40846BB5884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1CC31816-8582-E17F-0B2C-BB98C2CB82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90FDBF8C-1678-FD3B-4A81-0111107BC072}"/>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747A619-2C7D-F82F-6864-CB68430B8665}"/>
              </a:ext>
            </a:extLst>
          </p:cNvPr>
          <p:cNvSpPr>
            <a:spLocks noGrp="1"/>
          </p:cNvSpPr>
          <p:nvPr>
            <p:ph type="dt" sz="half" idx="10"/>
          </p:nvPr>
        </p:nvSpPr>
        <p:spPr/>
        <p:txBody>
          <a:bodyPr/>
          <a:lstStyle/>
          <a:p>
            <a:fld id="{B498C37E-359F-694F-AC39-C9164F964134}" type="datetime1">
              <a:rPr kumimoji="1" lang="ja-JP" altLang="en-US" smtClean="0"/>
              <a:t>2026/1/26</a:t>
            </a:fld>
            <a:endParaRPr kumimoji="1" lang="ja-JP" altLang="en-US"/>
          </a:p>
        </p:txBody>
      </p:sp>
      <p:sp>
        <p:nvSpPr>
          <p:cNvPr id="8" name="フッター プレースホルダー 7">
            <a:extLst>
              <a:ext uri="{FF2B5EF4-FFF2-40B4-BE49-F238E27FC236}">
                <a16:creationId xmlns:a16="http://schemas.microsoft.com/office/drawing/2014/main" id="{44EC49C3-C2BA-DACF-55F7-48D7E31DDD13}"/>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96269F42-0DD2-5F09-9316-114F8DF49FF6}"/>
              </a:ext>
            </a:extLst>
          </p:cNvPr>
          <p:cNvSpPr>
            <a:spLocks noGrp="1"/>
          </p:cNvSpPr>
          <p:nvPr>
            <p:ph type="sldNum" sz="quarter" idx="12"/>
          </p:nvPr>
        </p:nvSpPr>
        <p:spPr/>
        <p:txBody>
          <a:bodyPr/>
          <a:lstStyle/>
          <a:p>
            <a:fld id="{1854EAFE-D38F-F545-9A19-0743AB92A8B9}" type="slidenum">
              <a:rPr kumimoji="1" lang="ja-JP" altLang="en-US" smtClean="0"/>
              <a:t>‹#›</a:t>
            </a:fld>
            <a:endParaRPr kumimoji="1" lang="ja-JP" altLang="en-US"/>
          </a:p>
        </p:txBody>
      </p:sp>
    </p:spTree>
    <p:extLst>
      <p:ext uri="{BB962C8B-B14F-4D97-AF65-F5344CB8AC3E}">
        <p14:creationId xmlns:p14="http://schemas.microsoft.com/office/powerpoint/2010/main" val="2479909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52B0C26-082C-FAEA-F9C7-65C010E2C8E8}"/>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C66F3030-07DB-EFAA-1755-94826BD1A3EA}"/>
              </a:ext>
            </a:extLst>
          </p:cNvPr>
          <p:cNvSpPr>
            <a:spLocks noGrp="1"/>
          </p:cNvSpPr>
          <p:nvPr>
            <p:ph type="dt" sz="half" idx="10"/>
          </p:nvPr>
        </p:nvSpPr>
        <p:spPr/>
        <p:txBody>
          <a:bodyPr/>
          <a:lstStyle/>
          <a:p>
            <a:fld id="{4E0465E5-2825-0A47-8C38-8C076CE6A376}" type="datetime1">
              <a:rPr kumimoji="1" lang="ja-JP" altLang="en-US" smtClean="0"/>
              <a:t>2026/1/26</a:t>
            </a:fld>
            <a:endParaRPr kumimoji="1" lang="ja-JP" altLang="en-US"/>
          </a:p>
        </p:txBody>
      </p:sp>
      <p:sp>
        <p:nvSpPr>
          <p:cNvPr id="4" name="フッター プレースホルダー 3">
            <a:extLst>
              <a:ext uri="{FF2B5EF4-FFF2-40B4-BE49-F238E27FC236}">
                <a16:creationId xmlns:a16="http://schemas.microsoft.com/office/drawing/2014/main" id="{35742CA9-F978-58D2-597C-2C901BD75CC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1FCAB236-7C65-CB00-B2F0-2F53AE3FAA86}"/>
              </a:ext>
            </a:extLst>
          </p:cNvPr>
          <p:cNvSpPr>
            <a:spLocks noGrp="1"/>
          </p:cNvSpPr>
          <p:nvPr>
            <p:ph type="sldNum" sz="quarter" idx="12"/>
          </p:nvPr>
        </p:nvSpPr>
        <p:spPr/>
        <p:txBody>
          <a:bodyPr/>
          <a:lstStyle/>
          <a:p>
            <a:fld id="{1854EAFE-D38F-F545-9A19-0743AB92A8B9}" type="slidenum">
              <a:rPr kumimoji="1" lang="ja-JP" altLang="en-US" smtClean="0"/>
              <a:t>‹#›</a:t>
            </a:fld>
            <a:endParaRPr kumimoji="1" lang="ja-JP" altLang="en-US"/>
          </a:p>
        </p:txBody>
      </p:sp>
    </p:spTree>
    <p:extLst>
      <p:ext uri="{BB962C8B-B14F-4D97-AF65-F5344CB8AC3E}">
        <p14:creationId xmlns:p14="http://schemas.microsoft.com/office/powerpoint/2010/main" val="442332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669DD019-21EC-EC3B-6C82-4B008A444CB3}"/>
              </a:ext>
            </a:extLst>
          </p:cNvPr>
          <p:cNvSpPr>
            <a:spLocks noGrp="1"/>
          </p:cNvSpPr>
          <p:nvPr>
            <p:ph type="dt" sz="half" idx="10"/>
          </p:nvPr>
        </p:nvSpPr>
        <p:spPr/>
        <p:txBody>
          <a:bodyPr/>
          <a:lstStyle/>
          <a:p>
            <a:fld id="{9D45F372-4F3E-D54D-963D-994EDBBFD921}" type="datetime1">
              <a:rPr kumimoji="1" lang="ja-JP" altLang="en-US" smtClean="0"/>
              <a:t>2026/1/26</a:t>
            </a:fld>
            <a:endParaRPr kumimoji="1" lang="ja-JP" altLang="en-US"/>
          </a:p>
        </p:txBody>
      </p:sp>
      <p:sp>
        <p:nvSpPr>
          <p:cNvPr id="3" name="フッター プレースホルダー 2">
            <a:extLst>
              <a:ext uri="{FF2B5EF4-FFF2-40B4-BE49-F238E27FC236}">
                <a16:creationId xmlns:a16="http://schemas.microsoft.com/office/drawing/2014/main" id="{4D8E2371-F9C2-677F-6DE4-76012CA5F261}"/>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25D4EEE4-59AA-6C80-73A7-E5015A8886D6}"/>
              </a:ext>
            </a:extLst>
          </p:cNvPr>
          <p:cNvSpPr>
            <a:spLocks noGrp="1"/>
          </p:cNvSpPr>
          <p:nvPr>
            <p:ph type="sldNum" sz="quarter" idx="12"/>
          </p:nvPr>
        </p:nvSpPr>
        <p:spPr/>
        <p:txBody>
          <a:bodyPr/>
          <a:lstStyle/>
          <a:p>
            <a:fld id="{1854EAFE-D38F-F545-9A19-0743AB92A8B9}" type="slidenum">
              <a:rPr kumimoji="1" lang="ja-JP" altLang="en-US" smtClean="0"/>
              <a:t>‹#›</a:t>
            </a:fld>
            <a:endParaRPr kumimoji="1" lang="ja-JP" altLang="en-US"/>
          </a:p>
        </p:txBody>
      </p:sp>
    </p:spTree>
    <p:extLst>
      <p:ext uri="{BB962C8B-B14F-4D97-AF65-F5344CB8AC3E}">
        <p14:creationId xmlns:p14="http://schemas.microsoft.com/office/powerpoint/2010/main" val="433185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809667-E242-BF0D-3A76-836E8534A004}"/>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7865900B-417C-D77E-7C0D-3FFBCA1859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B6DD2BC8-550D-3C5E-6C09-6B985C168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359066F-41B2-B22B-C3F6-7EBC0CFE8FA2}"/>
              </a:ext>
            </a:extLst>
          </p:cNvPr>
          <p:cNvSpPr>
            <a:spLocks noGrp="1"/>
          </p:cNvSpPr>
          <p:nvPr>
            <p:ph type="dt" sz="half" idx="10"/>
          </p:nvPr>
        </p:nvSpPr>
        <p:spPr/>
        <p:txBody>
          <a:bodyPr/>
          <a:lstStyle/>
          <a:p>
            <a:fld id="{7C7E786C-F79D-E34D-BA40-FFA84BCC0FF1}" type="datetime1">
              <a:rPr kumimoji="1" lang="ja-JP" altLang="en-US" smtClean="0"/>
              <a:t>2026/1/26</a:t>
            </a:fld>
            <a:endParaRPr kumimoji="1" lang="ja-JP" altLang="en-US"/>
          </a:p>
        </p:txBody>
      </p:sp>
      <p:sp>
        <p:nvSpPr>
          <p:cNvPr id="6" name="フッター プレースホルダー 5">
            <a:extLst>
              <a:ext uri="{FF2B5EF4-FFF2-40B4-BE49-F238E27FC236}">
                <a16:creationId xmlns:a16="http://schemas.microsoft.com/office/drawing/2014/main" id="{866BE5EA-E5D7-1672-4E06-A5BD83E229C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B945F65-7061-E7B8-E565-12DD38E191F6}"/>
              </a:ext>
            </a:extLst>
          </p:cNvPr>
          <p:cNvSpPr>
            <a:spLocks noGrp="1"/>
          </p:cNvSpPr>
          <p:nvPr>
            <p:ph type="sldNum" sz="quarter" idx="12"/>
          </p:nvPr>
        </p:nvSpPr>
        <p:spPr/>
        <p:txBody>
          <a:bodyPr/>
          <a:lstStyle/>
          <a:p>
            <a:fld id="{1854EAFE-D38F-F545-9A19-0743AB92A8B9}" type="slidenum">
              <a:rPr kumimoji="1" lang="ja-JP" altLang="en-US" smtClean="0"/>
              <a:t>‹#›</a:t>
            </a:fld>
            <a:endParaRPr kumimoji="1" lang="ja-JP" altLang="en-US"/>
          </a:p>
        </p:txBody>
      </p:sp>
    </p:spTree>
    <p:extLst>
      <p:ext uri="{BB962C8B-B14F-4D97-AF65-F5344CB8AC3E}">
        <p14:creationId xmlns:p14="http://schemas.microsoft.com/office/powerpoint/2010/main" val="3093088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940C9D-5EDA-40B0-248E-ECB2D6B1FC3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3285B3E-BABC-ADA2-760A-B5E42D177D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301B1E66-7DB0-2916-1085-44D88BBC9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E1128802-74A7-C65E-C516-540C43431449}"/>
              </a:ext>
            </a:extLst>
          </p:cNvPr>
          <p:cNvSpPr>
            <a:spLocks noGrp="1"/>
          </p:cNvSpPr>
          <p:nvPr>
            <p:ph type="dt" sz="half" idx="10"/>
          </p:nvPr>
        </p:nvSpPr>
        <p:spPr/>
        <p:txBody>
          <a:bodyPr/>
          <a:lstStyle/>
          <a:p>
            <a:fld id="{DD8046B8-5F5C-ED4E-B0E6-8FFCC5C2FFDD}" type="datetime1">
              <a:rPr kumimoji="1" lang="ja-JP" altLang="en-US" smtClean="0"/>
              <a:t>2026/1/26</a:t>
            </a:fld>
            <a:endParaRPr kumimoji="1" lang="ja-JP" altLang="en-US"/>
          </a:p>
        </p:txBody>
      </p:sp>
      <p:sp>
        <p:nvSpPr>
          <p:cNvPr id="6" name="フッター プレースホルダー 5">
            <a:extLst>
              <a:ext uri="{FF2B5EF4-FFF2-40B4-BE49-F238E27FC236}">
                <a16:creationId xmlns:a16="http://schemas.microsoft.com/office/drawing/2014/main" id="{8469786F-57E0-FEAB-BD1A-9C9211EAEB0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70F8A38-BA74-DCCA-8E76-600DC39475A0}"/>
              </a:ext>
            </a:extLst>
          </p:cNvPr>
          <p:cNvSpPr>
            <a:spLocks noGrp="1"/>
          </p:cNvSpPr>
          <p:nvPr>
            <p:ph type="sldNum" sz="quarter" idx="12"/>
          </p:nvPr>
        </p:nvSpPr>
        <p:spPr/>
        <p:txBody>
          <a:bodyPr/>
          <a:lstStyle/>
          <a:p>
            <a:fld id="{1854EAFE-D38F-F545-9A19-0743AB92A8B9}" type="slidenum">
              <a:rPr kumimoji="1" lang="ja-JP" altLang="en-US" smtClean="0"/>
              <a:t>‹#›</a:t>
            </a:fld>
            <a:endParaRPr kumimoji="1" lang="ja-JP" altLang="en-US"/>
          </a:p>
        </p:txBody>
      </p:sp>
    </p:spTree>
    <p:extLst>
      <p:ext uri="{BB962C8B-B14F-4D97-AF65-F5344CB8AC3E}">
        <p14:creationId xmlns:p14="http://schemas.microsoft.com/office/powerpoint/2010/main" val="3767591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6F3D774-13A3-1511-A387-BE4CD731FD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28C204A8-3564-48F7-94F8-C49AFCE43E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dirty="0"/>
              <a:t>2 </a:t>
            </a:r>
            <a:r>
              <a:rPr kumimoji="1" lang="ja-JP" altLang="en-US"/>
              <a:t>レベル</a:t>
            </a:r>
          </a:p>
          <a:p>
            <a:pPr lvl="2"/>
            <a:r>
              <a:rPr kumimoji="1" lang="ja-JP" altLang="en-US"/>
              <a:t>第 </a:t>
            </a:r>
            <a:r>
              <a:rPr kumimoji="1" lang="en-US" altLang="ja-JP" dirty="0"/>
              <a:t>3 </a:t>
            </a:r>
            <a:r>
              <a:rPr kumimoji="1" lang="ja-JP" altLang="en-US"/>
              <a:t>レベル</a:t>
            </a:r>
          </a:p>
          <a:p>
            <a:pPr lvl="3"/>
            <a:r>
              <a:rPr kumimoji="1" lang="ja-JP" altLang="en-US"/>
              <a:t>第 </a:t>
            </a:r>
            <a:r>
              <a:rPr kumimoji="1" lang="en-US" altLang="ja-JP" dirty="0"/>
              <a:t>4 </a:t>
            </a:r>
            <a:r>
              <a:rPr kumimoji="1" lang="ja-JP" altLang="en-US"/>
              <a:t>レベル</a:t>
            </a:r>
          </a:p>
          <a:p>
            <a:pPr lvl="4"/>
            <a:r>
              <a:rPr kumimoji="1" lang="ja-JP" altLang="en-US"/>
              <a:t>第 </a:t>
            </a:r>
            <a:r>
              <a:rPr kumimoji="1" lang="en-US" altLang="ja-JP" dirty="0"/>
              <a:t>5 </a:t>
            </a:r>
            <a:r>
              <a:rPr kumimoji="1" lang="ja-JP" altLang="en-US"/>
              <a:t>レベル</a:t>
            </a:r>
          </a:p>
        </p:txBody>
      </p:sp>
      <p:sp>
        <p:nvSpPr>
          <p:cNvPr id="4" name="日付プレースホルダー 3">
            <a:extLst>
              <a:ext uri="{FF2B5EF4-FFF2-40B4-BE49-F238E27FC236}">
                <a16:creationId xmlns:a16="http://schemas.microsoft.com/office/drawing/2014/main" id="{F56F805E-0E35-732B-2D0A-E8364594F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4ADD9C-E2C3-C647-928B-DA711F2812EE}" type="datetime1">
              <a:rPr kumimoji="1" lang="ja-JP" altLang="en-US" smtClean="0"/>
              <a:t>2026/1/26</a:t>
            </a:fld>
            <a:endParaRPr kumimoji="1" lang="ja-JP" altLang="en-US"/>
          </a:p>
        </p:txBody>
      </p:sp>
      <p:sp>
        <p:nvSpPr>
          <p:cNvPr id="5" name="フッター プレースホルダー 4">
            <a:extLst>
              <a:ext uri="{FF2B5EF4-FFF2-40B4-BE49-F238E27FC236}">
                <a16:creationId xmlns:a16="http://schemas.microsoft.com/office/drawing/2014/main" id="{2748D4A6-C4C6-21F5-EDB4-E1692475E0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20A2F6AA-8B10-295C-1E81-6B787DFD59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854EAFE-D38F-F545-9A19-0743AB92A8B9}" type="slidenum">
              <a:rPr kumimoji="1" lang="ja-JP" altLang="en-US" smtClean="0"/>
              <a:t>‹#›</a:t>
            </a:fld>
            <a:endParaRPr kumimoji="1" lang="ja-JP" altLang="en-US"/>
          </a:p>
        </p:txBody>
      </p:sp>
    </p:spTree>
    <p:extLst>
      <p:ext uri="{BB962C8B-B14F-4D97-AF65-F5344CB8AC3E}">
        <p14:creationId xmlns:p14="http://schemas.microsoft.com/office/powerpoint/2010/main" val="2363030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accent1"/>
          </a:solidFill>
          <a:latin typeface="Hiragino Kaku Gothic ProN W3" panose="020B0300000000000000" pitchFamily="34" charset="-128"/>
          <a:ea typeface="Hiragino Kaku Gothic ProN W3" panose="020B0300000000000000" pitchFamily="34" charset="-128"/>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accent1"/>
          </a:solidFill>
          <a:latin typeface="Hiragino Kaku Gothic ProN W3" panose="020B0300000000000000" pitchFamily="34" charset="-128"/>
          <a:ea typeface="Hiragino Kaku Gothic ProN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Hiragino Kaku Gothic ProN W3" panose="020B0300000000000000" pitchFamily="34" charset="-128"/>
          <a:ea typeface="Hiragino Kaku Gothic ProN W3" panose="020B03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Hiragino Kaku Gothic ProN W3" panose="020B0300000000000000" pitchFamily="34" charset="-128"/>
          <a:ea typeface="Hiragino Kaku Gothic ProN W3" panose="020B03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Hiragino Kaku Gothic ProN W3" panose="020B0300000000000000" pitchFamily="34" charset="-128"/>
          <a:ea typeface="Hiragino Kaku Gothic ProN W3" panose="020B03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318FCD0-D6E0-0088-97DF-13F001F0498B}"/>
              </a:ext>
            </a:extLst>
          </p:cNvPr>
          <p:cNvSpPr>
            <a:spLocks noGrp="1"/>
          </p:cNvSpPr>
          <p:nvPr>
            <p:ph type="title"/>
          </p:nvPr>
        </p:nvSpPr>
        <p:spPr/>
        <p:txBody>
          <a:bodyPr anchor="ctr">
            <a:normAutofit/>
          </a:bodyPr>
          <a:lstStyle/>
          <a:p>
            <a:pPr algn="ctr">
              <a:lnSpc>
                <a:spcPct val="150000"/>
              </a:lnSpc>
              <a:spcAft>
                <a:spcPts val="1200"/>
              </a:spcAft>
            </a:pPr>
            <a:r>
              <a:rPr lang="en-US" altLang="ja-JP" sz="2400" dirty="0"/>
              <a:t>AI</a:t>
            </a:r>
            <a:r>
              <a:rPr lang="ja-JP" altLang="en-US" sz="2400"/>
              <a:t>導入による業務効率化</a:t>
            </a:r>
            <a:r>
              <a:rPr lang="ja-JP" altLang="en-US" sz="2400" dirty="0"/>
              <a:t>　</a:t>
            </a:r>
            <a:r>
              <a:rPr lang="ja-JP" altLang="en-US" sz="2400"/>
              <a:t>報告書への補足説明</a:t>
            </a:r>
            <a:br>
              <a:rPr lang="en-US" altLang="ja-JP" sz="4800" dirty="0"/>
            </a:br>
            <a:r>
              <a:rPr lang="ja-JP" altLang="en-US" sz="4800"/>
              <a:t>業務構造改革へのご提言</a:t>
            </a:r>
            <a:br>
              <a:rPr lang="en-US" altLang="ja-JP" sz="4800" dirty="0"/>
            </a:br>
            <a:r>
              <a:rPr lang="en-US" altLang="ja-JP" sz="3200" dirty="0"/>
              <a:t>~</a:t>
            </a:r>
            <a:r>
              <a:rPr lang="ja-JP" altLang="en-US" sz="3200"/>
              <a:t>業務構造の可視化と次世代業務モデル</a:t>
            </a:r>
            <a:r>
              <a:rPr lang="en-US" altLang="ja-JP" sz="3200" dirty="0"/>
              <a:t>~</a:t>
            </a:r>
            <a:r>
              <a:rPr lang="ja-JP" altLang="en-US" sz="3200"/>
              <a:t>　　　　　　　　　　　　　　　　　　</a:t>
            </a:r>
            <a:endParaRPr kumimoji="1" lang="ja-JP" altLang="en-US" sz="3200"/>
          </a:p>
        </p:txBody>
      </p:sp>
      <p:sp>
        <p:nvSpPr>
          <p:cNvPr id="3" name="コンテンツ プレースホルダー 2">
            <a:extLst>
              <a:ext uri="{FF2B5EF4-FFF2-40B4-BE49-F238E27FC236}">
                <a16:creationId xmlns:a16="http://schemas.microsoft.com/office/drawing/2014/main" id="{F66FE70C-129A-8E3C-571B-6AA8000B5D56}"/>
              </a:ext>
            </a:extLst>
          </p:cNvPr>
          <p:cNvSpPr>
            <a:spLocks noGrp="1"/>
          </p:cNvSpPr>
          <p:nvPr>
            <p:ph type="body" idx="1"/>
          </p:nvPr>
        </p:nvSpPr>
        <p:spPr/>
        <p:txBody>
          <a:bodyPr>
            <a:normAutofit/>
          </a:bodyPr>
          <a:lstStyle/>
          <a:p>
            <a:pPr algn="ctr">
              <a:lnSpc>
                <a:spcPct val="100000"/>
              </a:lnSpc>
              <a:spcBef>
                <a:spcPts val="1200"/>
              </a:spcBef>
            </a:pPr>
            <a:r>
              <a:rPr lang="en-US" altLang="ja-JP" dirty="0"/>
              <a:t>2026.01.26</a:t>
            </a:r>
            <a:br>
              <a:rPr lang="en-US" altLang="ja-JP" dirty="0"/>
            </a:br>
            <a:r>
              <a:rPr lang="en-US" altLang="ja-JP" dirty="0" err="1"/>
              <a:t>Presoft</a:t>
            </a:r>
            <a:br>
              <a:rPr lang="en-US" altLang="ja-JP" dirty="0"/>
            </a:br>
            <a:r>
              <a:rPr lang="en-US" altLang="ja-JP" dirty="0"/>
              <a:t>eMu </a:t>
            </a:r>
            <a:r>
              <a:rPr lang="ja-JP" altLang="en-US"/>
              <a:t>上田昌夫</a:t>
            </a:r>
            <a:endParaRPr kumimoji="1" lang="ja-JP" altLang="en-US"/>
          </a:p>
        </p:txBody>
      </p:sp>
      <p:sp>
        <p:nvSpPr>
          <p:cNvPr id="4" name="スライド番号プレースホルダー 3">
            <a:extLst>
              <a:ext uri="{FF2B5EF4-FFF2-40B4-BE49-F238E27FC236}">
                <a16:creationId xmlns:a16="http://schemas.microsoft.com/office/drawing/2014/main" id="{242268D9-3376-956A-63EA-1AF5BB2D77A0}"/>
              </a:ext>
            </a:extLst>
          </p:cNvPr>
          <p:cNvSpPr>
            <a:spLocks noGrp="1"/>
          </p:cNvSpPr>
          <p:nvPr>
            <p:ph type="sldNum" sz="quarter" idx="12"/>
          </p:nvPr>
        </p:nvSpPr>
        <p:spPr/>
        <p:txBody>
          <a:bodyPr/>
          <a:lstStyle/>
          <a:p>
            <a:fld id="{1854EAFE-D38F-F545-9A19-0743AB92A8B9}" type="slidenum">
              <a:rPr kumimoji="1" lang="ja-JP" altLang="en-US" smtClean="0"/>
              <a:t>1</a:t>
            </a:fld>
            <a:endParaRPr kumimoji="1" lang="ja-JP" altLang="en-US"/>
          </a:p>
        </p:txBody>
      </p:sp>
      <p:sp>
        <p:nvSpPr>
          <p:cNvPr id="5" name="テキスト ボックス 4">
            <a:extLst>
              <a:ext uri="{FF2B5EF4-FFF2-40B4-BE49-F238E27FC236}">
                <a16:creationId xmlns:a16="http://schemas.microsoft.com/office/drawing/2014/main" id="{4402C6F3-E5BA-2EB1-E2C9-D1924D749D63}"/>
              </a:ext>
            </a:extLst>
          </p:cNvPr>
          <p:cNvSpPr txBox="1"/>
          <p:nvPr/>
        </p:nvSpPr>
        <p:spPr>
          <a:xfrm>
            <a:off x="831850" y="1248073"/>
            <a:ext cx="3397084" cy="461665"/>
          </a:xfrm>
          <a:prstGeom prst="rect">
            <a:avLst/>
          </a:prstGeom>
          <a:noFill/>
        </p:spPr>
        <p:txBody>
          <a:bodyPr wrap="none" rtlCol="0">
            <a:spAutoFit/>
          </a:bodyPr>
          <a:lstStyle/>
          <a:p>
            <a:r>
              <a:rPr lang="en-US" altLang="ja-JP" sz="2400" dirty="0">
                <a:solidFill>
                  <a:schemeClr val="accent1"/>
                </a:solidFill>
                <a:latin typeface="Hiragino Maru Gothic ProN W4" panose="020F0400000000000000" pitchFamily="34" charset="-128"/>
                <a:ea typeface="Hiragino Maru Gothic ProN W4" panose="020F0400000000000000" pitchFamily="34" charset="-128"/>
              </a:rPr>
              <a:t>【Discussion Paper】</a:t>
            </a:r>
            <a:endParaRPr kumimoji="1" lang="ja-JP" altLang="en-US" sz="2400">
              <a:solidFill>
                <a:schemeClr val="accent1"/>
              </a:solidFill>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1914722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4786063-15D5-A01D-39A7-4141F377C9F3}"/>
              </a:ext>
            </a:extLst>
          </p:cNvPr>
          <p:cNvSpPr>
            <a:spLocks noGrp="1"/>
          </p:cNvSpPr>
          <p:nvPr>
            <p:ph type="sldNum" sz="quarter" idx="12"/>
          </p:nvPr>
        </p:nvSpPr>
        <p:spPr/>
        <p:txBody>
          <a:bodyPr/>
          <a:lstStyle/>
          <a:p>
            <a:fld id="{1854EAFE-D38F-F545-9A19-0743AB92A8B9}" type="slidenum">
              <a:rPr kumimoji="1" lang="ja-JP" altLang="en-US" smtClean="0"/>
              <a:t>10</a:t>
            </a:fld>
            <a:endParaRPr kumimoji="1" lang="ja-JP" altLang="en-US"/>
          </a:p>
        </p:txBody>
      </p:sp>
      <p:pic>
        <p:nvPicPr>
          <p:cNvPr id="4" name="図 3" descr="テキスト&#10;&#10;AI 生成コンテンツは誤りを含む可能性があります。">
            <a:extLst>
              <a:ext uri="{FF2B5EF4-FFF2-40B4-BE49-F238E27FC236}">
                <a16:creationId xmlns:a16="http://schemas.microsoft.com/office/drawing/2014/main" id="{DB28333B-7AEF-2E15-6A50-45B0D24DFABA}"/>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15698323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695052E-6621-669F-191D-347AFCA88F83}"/>
              </a:ext>
            </a:extLst>
          </p:cNvPr>
          <p:cNvSpPr>
            <a:spLocks noGrp="1"/>
          </p:cNvSpPr>
          <p:nvPr>
            <p:ph type="sldNum" sz="quarter" idx="12"/>
          </p:nvPr>
        </p:nvSpPr>
        <p:spPr/>
        <p:txBody>
          <a:bodyPr/>
          <a:lstStyle/>
          <a:p>
            <a:fld id="{1854EAFE-D38F-F545-9A19-0743AB92A8B9}" type="slidenum">
              <a:rPr kumimoji="1" lang="ja-JP" altLang="en-US" smtClean="0"/>
              <a:t>100</a:t>
            </a:fld>
            <a:endParaRPr kumimoji="1" lang="ja-JP" altLang="en-US"/>
          </a:p>
        </p:txBody>
      </p:sp>
      <p:pic>
        <p:nvPicPr>
          <p:cNvPr id="4" name="図 3" descr="テキスト が含まれている画像&#10;&#10;AI 生成コンテンツは誤りを含む可能性があります。">
            <a:extLst>
              <a:ext uri="{FF2B5EF4-FFF2-40B4-BE49-F238E27FC236}">
                <a16:creationId xmlns:a16="http://schemas.microsoft.com/office/drawing/2014/main" id="{49DD7398-E5CF-DC64-65AF-AB0C0FD13B12}"/>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6063675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53F0BBB-8D18-2D4E-4671-A641463B7AFA}"/>
              </a:ext>
            </a:extLst>
          </p:cNvPr>
          <p:cNvSpPr>
            <a:spLocks noGrp="1"/>
          </p:cNvSpPr>
          <p:nvPr>
            <p:ph type="sldNum" sz="quarter" idx="12"/>
          </p:nvPr>
        </p:nvSpPr>
        <p:spPr/>
        <p:txBody>
          <a:bodyPr/>
          <a:lstStyle/>
          <a:p>
            <a:fld id="{1854EAFE-D38F-F545-9A19-0743AB92A8B9}" type="slidenum">
              <a:rPr kumimoji="1" lang="ja-JP" altLang="en-US" smtClean="0"/>
              <a:t>101</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A79FB6EB-047A-5C5D-0719-AF14DE1AD568}"/>
              </a:ext>
            </a:extLst>
          </p:cNvPr>
          <p:cNvPicPr>
            <a:picLocks noChangeAspect="1"/>
          </p:cNvPicPr>
          <p:nvPr/>
        </p:nvPicPr>
        <p:blipFill>
          <a:blip r:embed="rId2"/>
          <a:stretch>
            <a:fillRect/>
          </a:stretch>
        </p:blipFill>
        <p:spPr>
          <a:xfrm>
            <a:off x="-1" y="23812"/>
            <a:ext cx="12234631" cy="6834188"/>
          </a:xfrm>
          <a:prstGeom prst="rect">
            <a:avLst/>
          </a:prstGeom>
        </p:spPr>
      </p:pic>
    </p:spTree>
    <p:extLst>
      <p:ext uri="{BB962C8B-B14F-4D97-AF65-F5344CB8AC3E}">
        <p14:creationId xmlns:p14="http://schemas.microsoft.com/office/powerpoint/2010/main" val="38772168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34A69F1-AEE3-0799-A90C-E7C6501B57AC}"/>
              </a:ext>
            </a:extLst>
          </p:cNvPr>
          <p:cNvSpPr>
            <a:spLocks noGrp="1"/>
          </p:cNvSpPr>
          <p:nvPr>
            <p:ph type="title"/>
          </p:nvPr>
        </p:nvSpPr>
        <p:spPr/>
        <p:txBody>
          <a:bodyPr/>
          <a:lstStyle/>
          <a:p>
            <a:r>
              <a:rPr lang="ja-JP" altLang="en-US"/>
              <a:t>実現に向けたロードマップ</a:t>
            </a:r>
            <a:endParaRPr kumimoji="1" lang="ja-JP" altLang="en-US"/>
          </a:p>
        </p:txBody>
      </p:sp>
      <p:sp>
        <p:nvSpPr>
          <p:cNvPr id="3" name="コンテンツ プレースホルダー 2">
            <a:extLst>
              <a:ext uri="{FF2B5EF4-FFF2-40B4-BE49-F238E27FC236}">
                <a16:creationId xmlns:a16="http://schemas.microsoft.com/office/drawing/2014/main" id="{7BDF219F-4060-57C7-D8FD-71374AAADB75}"/>
              </a:ext>
            </a:extLst>
          </p:cNvPr>
          <p:cNvSpPr>
            <a:spLocks noGrp="1"/>
          </p:cNvSpPr>
          <p:nvPr>
            <p:ph idx="1"/>
          </p:nvPr>
        </p:nvSpPr>
        <p:spPr>
          <a:xfrm>
            <a:off x="838200" y="1690688"/>
            <a:ext cx="10998758" cy="4931175"/>
          </a:xfrm>
        </p:spPr>
        <p:txBody>
          <a:bodyPr anchor="ctr">
            <a:normAutofit fontScale="92500"/>
          </a:bodyPr>
          <a:lstStyle/>
          <a:p>
            <a:pPr marL="0" indent="0">
              <a:lnSpc>
                <a:spcPct val="130000"/>
              </a:lnSpc>
              <a:spcBef>
                <a:spcPts val="1200"/>
              </a:spcBef>
              <a:buNone/>
            </a:pPr>
            <a:r>
              <a:rPr lang="en-US" altLang="ja-JP" dirty="0">
                <a:solidFill>
                  <a:srgbClr val="C00000"/>
                </a:solidFill>
                <a:latin typeface="Hiragino Kaku Gothic ProN W6" panose="020B0300000000000000" pitchFamily="34" charset="-128"/>
                <a:ea typeface="Hiragino Kaku Gothic ProN W6" panose="020B0300000000000000" pitchFamily="34" charset="-128"/>
              </a:rPr>
              <a:t>Phase 0</a:t>
            </a:r>
            <a:r>
              <a:rPr lang="ja-JP" altLang="ja-JP">
                <a:solidFill>
                  <a:srgbClr val="C00000"/>
                </a:solidFill>
                <a:latin typeface="Hiragino Kaku Gothic ProN W6" panose="020B0300000000000000" pitchFamily="34" charset="-128"/>
                <a:ea typeface="Hiragino Kaku Gothic ProN W6" panose="020B0300000000000000" pitchFamily="34" charset="-128"/>
              </a:rPr>
              <a:t>：都市計画の策定と合意形成（～</a:t>
            </a:r>
            <a:r>
              <a:rPr lang="en-US" altLang="ja-JP" dirty="0">
                <a:solidFill>
                  <a:srgbClr val="C00000"/>
                </a:solidFill>
                <a:latin typeface="Hiragino Kaku Gothic ProN W6" panose="020B0300000000000000" pitchFamily="34" charset="-128"/>
                <a:ea typeface="Hiragino Kaku Gothic ProN W6" panose="020B0300000000000000" pitchFamily="34" charset="-128"/>
              </a:rPr>
              <a:t>3</a:t>
            </a:r>
            <a:r>
              <a:rPr lang="ja-JP" altLang="ja-JP">
                <a:solidFill>
                  <a:srgbClr val="C00000"/>
                </a:solidFill>
                <a:latin typeface="Hiragino Kaku Gothic ProN W6" panose="020B0300000000000000" pitchFamily="34" charset="-128"/>
                <a:ea typeface="Hiragino Kaku Gothic ProN W6" panose="020B0300000000000000" pitchFamily="34" charset="-128"/>
              </a:rPr>
              <a:t>ヶ月）</a:t>
            </a:r>
          </a:p>
          <a:p>
            <a:pPr>
              <a:lnSpc>
                <a:spcPct val="130000"/>
              </a:lnSpc>
              <a:spcBef>
                <a:spcPts val="600"/>
              </a:spcBef>
            </a:pPr>
            <a:r>
              <a:rPr lang="ja-JP" altLang="ja-JP"/>
              <a:t>全体最適を見据えた</a:t>
            </a:r>
            <a:r>
              <a:rPr lang="ja-JP" altLang="ja-JP">
                <a:solidFill>
                  <a:srgbClr val="C00000"/>
                </a:solidFill>
              </a:rPr>
              <a:t>「都市計画（マスタープラン）」</a:t>
            </a:r>
            <a:r>
              <a:rPr lang="ja-JP" altLang="ja-JP"/>
              <a:t>の策定</a:t>
            </a:r>
          </a:p>
          <a:p>
            <a:pPr marL="0" indent="0">
              <a:lnSpc>
                <a:spcPct val="130000"/>
              </a:lnSpc>
              <a:spcBef>
                <a:spcPts val="1200"/>
              </a:spcBef>
              <a:buNone/>
            </a:pPr>
            <a:r>
              <a:rPr lang="en-US" altLang="ja-JP" dirty="0">
                <a:latin typeface="Hiragino Kaku Gothic ProN W6" panose="020B0300000000000000" pitchFamily="34" charset="-128"/>
                <a:ea typeface="Hiragino Kaku Gothic ProN W6" panose="020B0300000000000000" pitchFamily="34" charset="-128"/>
              </a:rPr>
              <a:t>Phase 1</a:t>
            </a:r>
            <a:r>
              <a:rPr lang="ja-JP" altLang="ja-JP">
                <a:latin typeface="Hiragino Kaku Gothic ProN W6" panose="020B0300000000000000" pitchFamily="34" charset="-128"/>
                <a:ea typeface="Hiragino Kaku Gothic ProN W6" panose="020B0300000000000000" pitchFamily="34" charset="-128"/>
              </a:rPr>
              <a:t>：業務構造の整理と「止血」（～</a:t>
            </a:r>
            <a:r>
              <a:rPr lang="en-US" altLang="ja-JP" dirty="0">
                <a:latin typeface="Hiragino Kaku Gothic ProN W6" panose="020B0300000000000000" pitchFamily="34" charset="-128"/>
                <a:ea typeface="Hiragino Kaku Gothic ProN W6" panose="020B0300000000000000" pitchFamily="34" charset="-128"/>
              </a:rPr>
              <a:t>6</a:t>
            </a:r>
            <a:r>
              <a:rPr lang="ja-JP" altLang="ja-JP">
                <a:latin typeface="Hiragino Kaku Gothic ProN W6" panose="020B0300000000000000" pitchFamily="34" charset="-128"/>
                <a:ea typeface="Hiragino Kaku Gothic ProN W6" panose="020B0300000000000000" pitchFamily="34" charset="-128"/>
              </a:rPr>
              <a:t>ヶ月）</a:t>
            </a:r>
            <a:r>
              <a:rPr lang="ja-JP" altLang="en-US">
                <a:latin typeface="Hiragino Kaku Gothic ProN W6" panose="020B0300000000000000" pitchFamily="34" charset="-128"/>
                <a:ea typeface="Hiragino Kaku Gothic ProN W6" panose="020B0300000000000000" pitchFamily="34" charset="-128"/>
              </a:rPr>
              <a:t>（仮）</a:t>
            </a:r>
            <a:endParaRPr lang="ja-JP" altLang="ja-JP">
              <a:latin typeface="Hiragino Kaku Gothic ProN W6" panose="020B0300000000000000" pitchFamily="34" charset="-128"/>
              <a:ea typeface="Hiragino Kaku Gothic ProN W6" panose="020B0300000000000000" pitchFamily="34" charset="-128"/>
            </a:endParaRPr>
          </a:p>
          <a:p>
            <a:pPr>
              <a:lnSpc>
                <a:spcPct val="130000"/>
              </a:lnSpc>
              <a:spcBef>
                <a:spcPts val="600"/>
              </a:spcBef>
            </a:pPr>
            <a:r>
              <a:rPr lang="ja-JP" altLang="ja-JP"/>
              <a:t>現場の混乱を鎮め、デジタルの土台を作る</a:t>
            </a:r>
          </a:p>
          <a:p>
            <a:pPr marL="0" indent="0">
              <a:lnSpc>
                <a:spcPct val="130000"/>
              </a:lnSpc>
              <a:spcBef>
                <a:spcPts val="1200"/>
              </a:spcBef>
              <a:buNone/>
            </a:pPr>
            <a:r>
              <a:rPr lang="en-US" altLang="ja-JP" dirty="0">
                <a:latin typeface="Hiragino Kaku Gothic ProN W6" panose="020B0300000000000000" pitchFamily="34" charset="-128"/>
                <a:ea typeface="Hiragino Kaku Gothic ProN W6" panose="020B0300000000000000" pitchFamily="34" charset="-128"/>
              </a:rPr>
              <a:t>Phase 2</a:t>
            </a:r>
            <a:r>
              <a:rPr lang="ja-JP" altLang="ja-JP">
                <a:latin typeface="Hiragino Kaku Gothic ProN W6" panose="020B0300000000000000" pitchFamily="34" charset="-128"/>
                <a:ea typeface="Hiragino Kaku Gothic ProN W6" panose="020B0300000000000000" pitchFamily="34" charset="-128"/>
              </a:rPr>
              <a:t>：特定領域でのパイロット検証（</a:t>
            </a:r>
            <a:r>
              <a:rPr lang="en-US" altLang="ja-JP" dirty="0">
                <a:latin typeface="Hiragino Kaku Gothic ProN W6" panose="020B0300000000000000" pitchFamily="34" charset="-128"/>
                <a:ea typeface="Hiragino Kaku Gothic ProN W6" panose="020B0300000000000000" pitchFamily="34" charset="-128"/>
              </a:rPr>
              <a:t>6</a:t>
            </a:r>
            <a:r>
              <a:rPr lang="ja-JP" altLang="ja-JP">
                <a:latin typeface="Hiragino Kaku Gothic ProN W6" panose="020B0300000000000000" pitchFamily="34" charset="-128"/>
                <a:ea typeface="Hiragino Kaku Gothic ProN W6" panose="020B0300000000000000" pitchFamily="34" charset="-128"/>
              </a:rPr>
              <a:t>ヶ月～</a:t>
            </a:r>
            <a:r>
              <a:rPr lang="en-US" altLang="ja-JP" dirty="0">
                <a:latin typeface="Hiragino Kaku Gothic ProN W6" panose="020B0300000000000000" pitchFamily="34" charset="-128"/>
                <a:ea typeface="Hiragino Kaku Gothic ProN W6" panose="020B0300000000000000" pitchFamily="34" charset="-128"/>
              </a:rPr>
              <a:t>12</a:t>
            </a:r>
            <a:r>
              <a:rPr lang="ja-JP" altLang="ja-JP">
                <a:latin typeface="Hiragino Kaku Gothic ProN W6" panose="020B0300000000000000" pitchFamily="34" charset="-128"/>
                <a:ea typeface="Hiragino Kaku Gothic ProN W6" panose="020B0300000000000000" pitchFamily="34" charset="-128"/>
              </a:rPr>
              <a:t>ヶ月）</a:t>
            </a:r>
            <a:r>
              <a:rPr lang="ja-JP" altLang="en-US">
                <a:latin typeface="Hiragino Kaku Gothic ProN W6" panose="020B0300000000000000" pitchFamily="34" charset="-128"/>
                <a:ea typeface="Hiragino Kaku Gothic ProN W6" panose="020B0300000000000000" pitchFamily="34" charset="-128"/>
              </a:rPr>
              <a:t> （仮）</a:t>
            </a:r>
            <a:endParaRPr lang="ja-JP" altLang="ja-JP">
              <a:latin typeface="Hiragino Kaku Gothic ProN W6" panose="020B0300000000000000" pitchFamily="34" charset="-128"/>
              <a:ea typeface="Hiragino Kaku Gothic ProN W6" panose="020B0300000000000000" pitchFamily="34" charset="-128"/>
            </a:endParaRPr>
          </a:p>
          <a:p>
            <a:pPr>
              <a:lnSpc>
                <a:spcPct val="130000"/>
              </a:lnSpc>
              <a:spcBef>
                <a:spcPts val="600"/>
              </a:spcBef>
            </a:pPr>
            <a:r>
              <a:rPr lang="ja-JP" altLang="ja-JP"/>
              <a:t>「一気通貫」のモデルケースを作る</a:t>
            </a:r>
          </a:p>
          <a:p>
            <a:pPr marL="0" indent="0">
              <a:lnSpc>
                <a:spcPct val="130000"/>
              </a:lnSpc>
              <a:spcBef>
                <a:spcPts val="1200"/>
              </a:spcBef>
              <a:buNone/>
            </a:pPr>
            <a:r>
              <a:rPr lang="en-US" altLang="ja-JP" dirty="0">
                <a:latin typeface="Hiragino Kaku Gothic ProN W6" panose="020B0300000000000000" pitchFamily="34" charset="-128"/>
                <a:ea typeface="Hiragino Kaku Gothic ProN W6" panose="020B0300000000000000" pitchFamily="34" charset="-128"/>
              </a:rPr>
              <a:t>Phase 3</a:t>
            </a:r>
            <a:r>
              <a:rPr lang="ja-JP" altLang="ja-JP">
                <a:latin typeface="Hiragino Kaku Gothic ProN W6" panose="020B0300000000000000" pitchFamily="34" charset="-128"/>
                <a:ea typeface="Hiragino Kaku Gothic ProN W6" panose="020B0300000000000000" pitchFamily="34" charset="-128"/>
              </a:rPr>
              <a:t>以降：全社展開と定常的な進化（</a:t>
            </a:r>
            <a:r>
              <a:rPr lang="en-US" altLang="ja-JP" dirty="0">
                <a:latin typeface="Hiragino Kaku Gothic ProN W6" panose="020B0300000000000000" pitchFamily="34" charset="-128"/>
                <a:ea typeface="Hiragino Kaku Gothic ProN W6" panose="020B0300000000000000" pitchFamily="34" charset="-128"/>
              </a:rPr>
              <a:t>12</a:t>
            </a:r>
            <a:r>
              <a:rPr lang="ja-JP" altLang="ja-JP">
                <a:latin typeface="Hiragino Kaku Gothic ProN W6" panose="020B0300000000000000" pitchFamily="34" charset="-128"/>
                <a:ea typeface="Hiragino Kaku Gothic ProN W6" panose="020B0300000000000000" pitchFamily="34" charset="-128"/>
              </a:rPr>
              <a:t>ヶ月～）</a:t>
            </a:r>
            <a:r>
              <a:rPr lang="ja-JP" altLang="en-US">
                <a:latin typeface="Hiragino Kaku Gothic ProN W6" panose="020B0300000000000000" pitchFamily="34" charset="-128"/>
                <a:ea typeface="Hiragino Kaku Gothic ProN W6" panose="020B0300000000000000" pitchFamily="34" charset="-128"/>
              </a:rPr>
              <a:t> （仮）</a:t>
            </a:r>
            <a:endParaRPr lang="ja-JP" altLang="ja-JP">
              <a:latin typeface="Hiragino Kaku Gothic ProN W6" panose="020B0300000000000000" pitchFamily="34" charset="-128"/>
              <a:ea typeface="Hiragino Kaku Gothic ProN W6" panose="020B0300000000000000" pitchFamily="34" charset="-128"/>
            </a:endParaRPr>
          </a:p>
          <a:p>
            <a:pPr>
              <a:lnSpc>
                <a:spcPct val="130000"/>
              </a:lnSpc>
              <a:spcBef>
                <a:spcPts val="600"/>
              </a:spcBef>
            </a:pPr>
            <a:r>
              <a:rPr lang="ja-JP" altLang="ja-JP"/>
              <a:t>「変化し続ける組織」への移行</a:t>
            </a:r>
          </a:p>
        </p:txBody>
      </p:sp>
      <p:sp>
        <p:nvSpPr>
          <p:cNvPr id="4" name="スライド番号プレースホルダー 3">
            <a:extLst>
              <a:ext uri="{FF2B5EF4-FFF2-40B4-BE49-F238E27FC236}">
                <a16:creationId xmlns:a16="http://schemas.microsoft.com/office/drawing/2014/main" id="{CEAAE19A-D53D-04AD-9DA6-014A5513452A}"/>
              </a:ext>
            </a:extLst>
          </p:cNvPr>
          <p:cNvSpPr>
            <a:spLocks noGrp="1"/>
          </p:cNvSpPr>
          <p:nvPr>
            <p:ph type="sldNum" sz="quarter" idx="12"/>
          </p:nvPr>
        </p:nvSpPr>
        <p:spPr/>
        <p:txBody>
          <a:bodyPr/>
          <a:lstStyle/>
          <a:p>
            <a:fld id="{1854EAFE-D38F-F545-9A19-0743AB92A8B9}" type="slidenum">
              <a:rPr kumimoji="1" lang="ja-JP" altLang="en-US" smtClean="0"/>
              <a:t>102</a:t>
            </a:fld>
            <a:endParaRPr kumimoji="1" lang="ja-JP" altLang="en-US"/>
          </a:p>
        </p:txBody>
      </p:sp>
    </p:spTree>
    <p:extLst>
      <p:ext uri="{BB962C8B-B14F-4D97-AF65-F5344CB8AC3E}">
        <p14:creationId xmlns:p14="http://schemas.microsoft.com/office/powerpoint/2010/main" val="21301710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9EC04BB-B3D9-9A59-8182-AFE0DFAA9316}"/>
              </a:ext>
            </a:extLst>
          </p:cNvPr>
          <p:cNvSpPr>
            <a:spLocks noGrp="1"/>
          </p:cNvSpPr>
          <p:nvPr>
            <p:ph type="title"/>
          </p:nvPr>
        </p:nvSpPr>
        <p:spPr/>
        <p:txBody>
          <a:bodyPr/>
          <a:lstStyle/>
          <a:p>
            <a:r>
              <a:rPr kumimoji="1" lang="en-US" altLang="ja-JP" dirty="0"/>
              <a:t>Phase 0</a:t>
            </a:r>
            <a:r>
              <a:rPr kumimoji="1" lang="ja-JP" altLang="en-US"/>
              <a:t>：要求設計（３ヶ月）</a:t>
            </a:r>
          </a:p>
        </p:txBody>
      </p:sp>
      <p:sp>
        <p:nvSpPr>
          <p:cNvPr id="3" name="コンテンツ プレースホルダー 2">
            <a:extLst>
              <a:ext uri="{FF2B5EF4-FFF2-40B4-BE49-F238E27FC236}">
                <a16:creationId xmlns:a16="http://schemas.microsoft.com/office/drawing/2014/main" id="{9718671F-BD93-D834-7004-5DEBAD800DB2}"/>
              </a:ext>
            </a:extLst>
          </p:cNvPr>
          <p:cNvSpPr>
            <a:spLocks noGrp="1"/>
          </p:cNvSpPr>
          <p:nvPr>
            <p:ph idx="1"/>
          </p:nvPr>
        </p:nvSpPr>
        <p:spPr>
          <a:xfrm>
            <a:off x="838199" y="1690687"/>
            <a:ext cx="10747549" cy="4802188"/>
          </a:xfrm>
        </p:spPr>
        <p:txBody>
          <a:bodyPr>
            <a:normAutofit fontScale="85000" lnSpcReduction="20000"/>
          </a:bodyPr>
          <a:lstStyle/>
          <a:p>
            <a:pPr marL="0" lvl="0" indent="0" fontAlgn="base">
              <a:lnSpc>
                <a:spcPct val="140000"/>
              </a:lnSpc>
              <a:spcBef>
                <a:spcPts val="600"/>
              </a:spcBef>
              <a:buNone/>
            </a:pPr>
            <a:r>
              <a:rPr lang="ja-JP" altLang="en-US" b="1">
                <a:latin typeface="Hiragino Kaku Gothic ProN W6" panose="020B0300000000000000" pitchFamily="34" charset="-128"/>
                <a:ea typeface="Hiragino Kaku Gothic ProN W6" panose="020B0300000000000000" pitchFamily="34" charset="-128"/>
              </a:rPr>
              <a:t>都市計画</a:t>
            </a:r>
            <a:endParaRPr lang="en-US" altLang="ja-JP" b="1" dirty="0">
              <a:latin typeface="Hiragino Kaku Gothic ProN W6" panose="020B0300000000000000" pitchFamily="34" charset="-128"/>
              <a:ea typeface="Hiragino Kaku Gothic ProN W6" panose="020B0300000000000000" pitchFamily="34" charset="-128"/>
            </a:endParaRPr>
          </a:p>
          <a:p>
            <a:pPr fontAlgn="base">
              <a:lnSpc>
                <a:spcPct val="140000"/>
              </a:lnSpc>
              <a:spcBef>
                <a:spcPts val="600"/>
              </a:spcBef>
            </a:pPr>
            <a:r>
              <a:rPr lang="ja-JP" altLang="ja-JP"/>
              <a:t>全体基本計画（</a:t>
            </a:r>
            <a:r>
              <a:rPr lang="en-US" altLang="ja-JP" dirty="0"/>
              <a:t>Phase 1~3</a:t>
            </a:r>
            <a:r>
              <a:rPr lang="ja-JP" altLang="ja-JP"/>
              <a:t>）の策定</a:t>
            </a:r>
            <a:endParaRPr lang="en-US" altLang="ja-JP" dirty="0"/>
          </a:p>
          <a:p>
            <a:pPr fontAlgn="base">
              <a:lnSpc>
                <a:spcPct val="140000"/>
              </a:lnSpc>
              <a:spcBef>
                <a:spcPts val="600"/>
              </a:spcBef>
            </a:pPr>
            <a:r>
              <a:rPr lang="en-US" altLang="ja-JP" dirty="0"/>
              <a:t>Phase 1</a:t>
            </a:r>
            <a:r>
              <a:rPr lang="ja-JP" altLang="ja-JP"/>
              <a:t>実施計画の策定</a:t>
            </a:r>
            <a:endParaRPr lang="en-US" altLang="ja-JP" dirty="0"/>
          </a:p>
          <a:p>
            <a:pPr marL="0" indent="0" fontAlgn="base">
              <a:lnSpc>
                <a:spcPct val="140000"/>
              </a:lnSpc>
              <a:spcBef>
                <a:spcPts val="1200"/>
              </a:spcBef>
              <a:buNone/>
            </a:pPr>
            <a:r>
              <a:rPr lang="ja-JP" altLang="en-US" b="1">
                <a:latin typeface="Hiragino Kaku Gothic ProN W6" panose="020B0300000000000000" pitchFamily="34" charset="-128"/>
                <a:ea typeface="Hiragino Kaku Gothic ProN W6" panose="020B0300000000000000" pitchFamily="34" charset="-128"/>
              </a:rPr>
              <a:t>要求設計</a:t>
            </a:r>
            <a:endParaRPr lang="en-US" altLang="ja-JP" b="1" dirty="0">
              <a:latin typeface="Hiragino Kaku Gothic ProN W6" panose="020B0300000000000000" pitchFamily="34" charset="-128"/>
              <a:ea typeface="Hiragino Kaku Gothic ProN W6" panose="020B0300000000000000" pitchFamily="34" charset="-128"/>
            </a:endParaRPr>
          </a:p>
          <a:p>
            <a:pPr marL="342900" indent="-342900">
              <a:lnSpc>
                <a:spcPct val="140000"/>
              </a:lnSpc>
              <a:spcBef>
                <a:spcPts val="600"/>
              </a:spcBef>
            </a:pPr>
            <a:r>
              <a:rPr lang="ja-JP" altLang="en-US"/>
              <a:t>みなさん（施主）の“原要求”から、“要求仕様”を“ビジネス要求”・“業務要求”・“機能要求”・“システム要求”として設計し、都市計画に反映します。</a:t>
            </a:r>
            <a:endParaRPr lang="en-US" altLang="ja-JP" dirty="0"/>
          </a:p>
          <a:p>
            <a:pPr marL="342900" indent="-342900">
              <a:lnSpc>
                <a:spcPct val="140000"/>
              </a:lnSpc>
              <a:spcBef>
                <a:spcPts val="600"/>
              </a:spcBef>
            </a:pPr>
            <a:r>
              <a:rPr lang="ja-JP" altLang="en-US"/>
              <a:t>並行して、それらの要求の表現に使う言葉や概念を整理し、“マスターデータ構造”として設計します。</a:t>
            </a:r>
            <a:endParaRPr lang="en-US" altLang="ja-JP" dirty="0"/>
          </a:p>
          <a:p>
            <a:pPr marL="342900" indent="-342900">
              <a:lnSpc>
                <a:spcPct val="140000"/>
              </a:lnSpc>
              <a:spcBef>
                <a:spcPts val="600"/>
              </a:spcBef>
            </a:pPr>
            <a:r>
              <a:rPr lang="ja-JP" altLang="en-US"/>
              <a:t>要求設計により、施主の要求を施工者（開発者）の設計に反映させます。</a:t>
            </a:r>
          </a:p>
        </p:txBody>
      </p:sp>
      <p:sp>
        <p:nvSpPr>
          <p:cNvPr id="4" name="スライド番号プレースホルダー 3">
            <a:extLst>
              <a:ext uri="{FF2B5EF4-FFF2-40B4-BE49-F238E27FC236}">
                <a16:creationId xmlns:a16="http://schemas.microsoft.com/office/drawing/2014/main" id="{4FFF13DC-F820-7B47-0B62-CB5933B10371}"/>
              </a:ext>
            </a:extLst>
          </p:cNvPr>
          <p:cNvSpPr>
            <a:spLocks noGrp="1"/>
          </p:cNvSpPr>
          <p:nvPr>
            <p:ph type="sldNum" sz="quarter" idx="12"/>
          </p:nvPr>
        </p:nvSpPr>
        <p:spPr/>
        <p:txBody>
          <a:bodyPr/>
          <a:lstStyle/>
          <a:p>
            <a:fld id="{1854EAFE-D38F-F545-9A19-0743AB92A8B9}" type="slidenum">
              <a:rPr kumimoji="1" lang="ja-JP" altLang="en-US" smtClean="0"/>
              <a:t>103</a:t>
            </a:fld>
            <a:endParaRPr kumimoji="1" lang="ja-JP" altLang="en-US"/>
          </a:p>
        </p:txBody>
      </p:sp>
    </p:spTree>
    <p:extLst>
      <p:ext uri="{BB962C8B-B14F-4D97-AF65-F5344CB8AC3E}">
        <p14:creationId xmlns:p14="http://schemas.microsoft.com/office/powerpoint/2010/main" val="52976796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9C9420-F2FF-4EBE-93B4-104F4B10F065}"/>
              </a:ext>
            </a:extLst>
          </p:cNvPr>
          <p:cNvSpPr>
            <a:spLocks noGrp="1"/>
          </p:cNvSpPr>
          <p:nvPr>
            <p:ph type="title"/>
          </p:nvPr>
        </p:nvSpPr>
        <p:spPr/>
        <p:txBody>
          <a:bodyPr/>
          <a:lstStyle/>
          <a:p>
            <a:r>
              <a:rPr kumimoji="1" lang="ja-JP" altLang="en-US"/>
              <a:t>要求設計と都市計画策定</a:t>
            </a:r>
          </a:p>
        </p:txBody>
      </p:sp>
      <p:sp>
        <p:nvSpPr>
          <p:cNvPr id="3" name="コンテンツ プレースホルダー 2">
            <a:extLst>
              <a:ext uri="{FF2B5EF4-FFF2-40B4-BE49-F238E27FC236}">
                <a16:creationId xmlns:a16="http://schemas.microsoft.com/office/drawing/2014/main" id="{5BF42614-459B-38FC-2610-8317F26D4E54}"/>
              </a:ext>
            </a:extLst>
          </p:cNvPr>
          <p:cNvSpPr>
            <a:spLocks noGrp="1"/>
          </p:cNvSpPr>
          <p:nvPr>
            <p:ph idx="1"/>
          </p:nvPr>
        </p:nvSpPr>
        <p:spPr>
          <a:xfrm>
            <a:off x="838200" y="1690688"/>
            <a:ext cx="10515600" cy="5030787"/>
          </a:xfrm>
        </p:spPr>
        <p:txBody>
          <a:bodyPr>
            <a:normAutofit fontScale="70000" lnSpcReduction="20000"/>
          </a:bodyPr>
          <a:lstStyle/>
          <a:p>
            <a:pPr marL="0" indent="0">
              <a:lnSpc>
                <a:spcPct val="120000"/>
              </a:lnSpc>
              <a:spcBef>
                <a:spcPts val="600"/>
              </a:spcBef>
              <a:buNone/>
            </a:pPr>
            <a:r>
              <a:rPr kumimoji="1" lang="ja-JP" altLang="en-US" b="1">
                <a:latin typeface="Hiragino Kaku Gothic ProN W6" panose="020B0300000000000000" pitchFamily="34" charset="-128"/>
                <a:ea typeface="Hiragino Kaku Gothic ProN W6" panose="020B0300000000000000" pitchFamily="34" charset="-128"/>
              </a:rPr>
              <a:t>ヒアリング：</a:t>
            </a:r>
            <a:endParaRPr kumimoji="1"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en-US" altLang="ja-JP" sz="2900" dirty="0"/>
              <a:t>1</a:t>
            </a:r>
            <a:r>
              <a:rPr lang="ja-JP" altLang="en-US" sz="2900"/>
              <a:t>日</a:t>
            </a:r>
            <a:r>
              <a:rPr lang="en-US" altLang="ja-JP" sz="2900" dirty="0"/>
              <a:t>2</a:t>
            </a:r>
            <a:r>
              <a:rPr lang="ja-JP" altLang="en-US" sz="2900"/>
              <a:t>セッション（</a:t>
            </a:r>
            <a:r>
              <a:rPr lang="en-US" altLang="ja-JP" sz="2900" dirty="0"/>
              <a:t>2h</a:t>
            </a:r>
            <a:r>
              <a:rPr lang="ja-JP" altLang="en-US" sz="2900"/>
              <a:t>目処）／週</a:t>
            </a:r>
            <a:r>
              <a:rPr lang="en-US" altLang="ja-JP" sz="2900" dirty="0"/>
              <a:t>2</a:t>
            </a:r>
            <a:r>
              <a:rPr lang="ja-JP" altLang="en-US" sz="2900"/>
              <a:t>回／</a:t>
            </a:r>
            <a:r>
              <a:rPr lang="en-US" altLang="ja-JP" sz="2900" dirty="0"/>
              <a:t>2</a:t>
            </a:r>
            <a:r>
              <a:rPr lang="ja-JP" altLang="en-US" sz="2900"/>
              <a:t>ヶ月＝</a:t>
            </a:r>
            <a:r>
              <a:rPr lang="en-US" altLang="ja-JP" sz="2900" dirty="0"/>
              <a:t>20~30</a:t>
            </a:r>
            <a:r>
              <a:rPr lang="ja-JP" altLang="en-US" sz="2900"/>
              <a:t>人・部署（対象はご相談）</a:t>
            </a:r>
            <a:endParaRPr lang="en-US" altLang="ja-JP" dirty="0"/>
          </a:p>
          <a:p>
            <a:pPr>
              <a:lnSpc>
                <a:spcPct val="120000"/>
              </a:lnSpc>
              <a:spcBef>
                <a:spcPts val="600"/>
              </a:spcBef>
            </a:pPr>
            <a:r>
              <a:rPr lang="ja-JP" altLang="en-US"/>
              <a:t>隔週で進捗報告会</a:t>
            </a:r>
            <a:endParaRPr lang="en-US" altLang="ja-JP" dirty="0"/>
          </a:p>
          <a:p>
            <a:pPr>
              <a:lnSpc>
                <a:spcPct val="120000"/>
              </a:lnSpc>
              <a:spcBef>
                <a:spcPts val="600"/>
              </a:spcBef>
            </a:pPr>
            <a:r>
              <a:rPr lang="ja-JP" altLang="en-US"/>
              <a:t>原則上田１名で実施（録音します）：月額○○○○円</a:t>
            </a:r>
            <a:endParaRPr lang="en-US" altLang="ja-JP" dirty="0"/>
          </a:p>
          <a:p>
            <a:pPr indent="0">
              <a:lnSpc>
                <a:spcPct val="120000"/>
              </a:lnSpc>
              <a:spcBef>
                <a:spcPts val="600"/>
              </a:spcBef>
              <a:buNone/>
            </a:pPr>
            <a:r>
              <a:rPr lang="en-US" altLang="ja-JP" sz="2300" dirty="0"/>
              <a:t>※</a:t>
            </a:r>
            <a:r>
              <a:rPr lang="ja-JP" altLang="en-US" sz="2300"/>
              <a:t>）メールその他で</a:t>
            </a:r>
            <a:r>
              <a:rPr lang="en-US" altLang="ja-JP" sz="2300" dirty="0"/>
              <a:t>IT</a:t>
            </a:r>
            <a:r>
              <a:rPr lang="ja-JP" altLang="en-US" sz="2300"/>
              <a:t>に関するご相談もご対応します</a:t>
            </a:r>
            <a:endParaRPr kumimoji="1" lang="en-US" altLang="ja-JP" sz="2300" dirty="0"/>
          </a:p>
          <a:p>
            <a:pPr marL="0" indent="0">
              <a:lnSpc>
                <a:spcPct val="120000"/>
              </a:lnSpc>
              <a:spcBef>
                <a:spcPts val="1800"/>
              </a:spcBef>
              <a:buNone/>
            </a:pPr>
            <a:r>
              <a:rPr lang="ja-JP" altLang="ja-JP" b="1">
                <a:latin typeface="Hiragino Kaku Gothic ProN W6" panose="020B0300000000000000" pitchFamily="34" charset="-128"/>
                <a:ea typeface="Hiragino Kaku Gothic ProN W6" panose="020B0300000000000000" pitchFamily="34" charset="-128"/>
              </a:rPr>
              <a:t>ヒアリングの内容の整理</a:t>
            </a:r>
            <a:endParaRPr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sz="2900"/>
              <a:t>要求設計し都市計画を策定</a:t>
            </a:r>
            <a:endParaRPr lang="en-US" altLang="ja-JP" sz="2900" dirty="0"/>
          </a:p>
          <a:p>
            <a:pPr>
              <a:lnSpc>
                <a:spcPct val="130000"/>
              </a:lnSpc>
              <a:spcBef>
                <a:spcPts val="600"/>
              </a:spcBef>
            </a:pPr>
            <a:r>
              <a:rPr lang="ja-JP" altLang="ja-JP"/>
              <a:t>質的研究である</a:t>
            </a:r>
            <a:r>
              <a:rPr lang="en-US" altLang="ja-JP" dirty="0"/>
              <a:t>M-GTA</a:t>
            </a:r>
            <a:r>
              <a:rPr lang="ja-JP" altLang="ja-JP"/>
              <a:t>、</a:t>
            </a:r>
            <a:r>
              <a:rPr lang="en-US" altLang="ja-JP" dirty="0"/>
              <a:t>SCQRM</a:t>
            </a:r>
            <a:r>
              <a:rPr lang="ja-JP" altLang="ja-JP"/>
              <a:t>（構造構成的質的研究法</a:t>
            </a:r>
            <a:r>
              <a:rPr lang="ja-JP" altLang="en-US"/>
              <a:t>、</a:t>
            </a:r>
            <a:r>
              <a:rPr lang="en-US" altLang="ja-JP" dirty="0"/>
              <a:t>KJ</a:t>
            </a:r>
            <a:r>
              <a:rPr lang="ja-JP" altLang="ja-JP"/>
              <a:t>法、生成</a:t>
            </a:r>
            <a:r>
              <a:rPr lang="en-US" altLang="ja-JP" dirty="0"/>
              <a:t>AI</a:t>
            </a:r>
            <a:r>
              <a:rPr lang="ja-JP" altLang="ja-JP"/>
              <a:t>などを適用し作業しますが、作業途中の中間生成物はご提示できませんのでご了承ください。 </a:t>
            </a:r>
            <a:endParaRPr lang="en-US" altLang="ja-JP" dirty="0"/>
          </a:p>
          <a:p>
            <a:pPr marL="409575" lvl="1" indent="-400050">
              <a:lnSpc>
                <a:spcPct val="130000"/>
              </a:lnSpc>
              <a:spcBef>
                <a:spcPts val="1200"/>
              </a:spcBef>
              <a:buNone/>
            </a:pPr>
            <a:r>
              <a:rPr lang="ja-JP" altLang="en-US" sz="2300"/>
              <a:t>注）</a:t>
            </a:r>
            <a:r>
              <a:rPr lang="ja-JP" altLang="ja-JP" sz="2300"/>
              <a:t>最終成果物だけでなく、中間生成物、他からの入手物も含め全てのドキュメントをヒアリングの内容と並行して確認します（ご提示お願いします）。</a:t>
            </a:r>
            <a:br>
              <a:rPr lang="en-US" altLang="ja-JP" sz="2300" dirty="0"/>
            </a:br>
            <a:r>
              <a:rPr lang="ja-JP" altLang="ja-JP" sz="2300"/>
              <a:t>また、現在利用されている「業務システムその仕様（特に</a:t>
            </a:r>
            <a:r>
              <a:rPr lang="en-US" altLang="ja-JP" sz="2300" dirty="0"/>
              <a:t>ER</a:t>
            </a:r>
            <a:r>
              <a:rPr lang="ja-JP" altLang="ja-JP" sz="2300"/>
              <a:t>図、データベース構成、など一式）も確認します（ご提示お願いします）。</a:t>
            </a:r>
          </a:p>
        </p:txBody>
      </p:sp>
      <p:sp>
        <p:nvSpPr>
          <p:cNvPr id="4" name="スライド番号プレースホルダー 3">
            <a:extLst>
              <a:ext uri="{FF2B5EF4-FFF2-40B4-BE49-F238E27FC236}">
                <a16:creationId xmlns:a16="http://schemas.microsoft.com/office/drawing/2014/main" id="{8003C0D7-E3C3-EA46-8E16-25833193AC65}"/>
              </a:ext>
            </a:extLst>
          </p:cNvPr>
          <p:cNvSpPr>
            <a:spLocks noGrp="1"/>
          </p:cNvSpPr>
          <p:nvPr>
            <p:ph type="sldNum" sz="quarter" idx="12"/>
          </p:nvPr>
        </p:nvSpPr>
        <p:spPr/>
        <p:txBody>
          <a:bodyPr/>
          <a:lstStyle/>
          <a:p>
            <a:fld id="{1854EAFE-D38F-F545-9A19-0743AB92A8B9}" type="slidenum">
              <a:rPr kumimoji="1" lang="ja-JP" altLang="en-US" smtClean="0"/>
              <a:t>104</a:t>
            </a:fld>
            <a:endParaRPr kumimoji="1" lang="ja-JP" altLang="en-US"/>
          </a:p>
        </p:txBody>
      </p:sp>
    </p:spTree>
    <p:extLst>
      <p:ext uri="{BB962C8B-B14F-4D97-AF65-F5344CB8AC3E}">
        <p14:creationId xmlns:p14="http://schemas.microsoft.com/office/powerpoint/2010/main" val="15779908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605DB4-40A4-EBC6-9176-6580BBA45D66}"/>
              </a:ext>
            </a:extLst>
          </p:cNvPr>
          <p:cNvSpPr>
            <a:spLocks noGrp="1"/>
          </p:cNvSpPr>
          <p:nvPr>
            <p:ph type="title"/>
          </p:nvPr>
        </p:nvSpPr>
        <p:spPr/>
        <p:txBody>
          <a:bodyPr/>
          <a:lstStyle/>
          <a:p>
            <a:r>
              <a:rPr kumimoji="1" lang="en-US" altLang="ja-JP" dirty="0"/>
              <a:t>WBS</a:t>
            </a:r>
            <a:endParaRPr kumimoji="1" lang="ja-JP" altLang="en-US"/>
          </a:p>
        </p:txBody>
      </p:sp>
      <p:sp>
        <p:nvSpPr>
          <p:cNvPr id="4" name="スライド番号プレースホルダー 3">
            <a:extLst>
              <a:ext uri="{FF2B5EF4-FFF2-40B4-BE49-F238E27FC236}">
                <a16:creationId xmlns:a16="http://schemas.microsoft.com/office/drawing/2014/main" id="{65CE1A7C-50A0-2341-A06C-FDDB77B7D889}"/>
              </a:ext>
            </a:extLst>
          </p:cNvPr>
          <p:cNvSpPr>
            <a:spLocks noGrp="1"/>
          </p:cNvSpPr>
          <p:nvPr>
            <p:ph type="sldNum" sz="quarter" idx="12"/>
          </p:nvPr>
        </p:nvSpPr>
        <p:spPr/>
        <p:txBody>
          <a:bodyPr/>
          <a:lstStyle/>
          <a:p>
            <a:fld id="{1854EAFE-D38F-F545-9A19-0743AB92A8B9}" type="slidenum">
              <a:rPr kumimoji="1" lang="ja-JP" altLang="en-US" smtClean="0"/>
              <a:t>105</a:t>
            </a:fld>
            <a:endParaRPr kumimoji="1" lang="ja-JP" altLang="en-US"/>
          </a:p>
        </p:txBody>
      </p:sp>
      <p:pic>
        <p:nvPicPr>
          <p:cNvPr id="5" name="図 4">
            <a:extLst>
              <a:ext uri="{FF2B5EF4-FFF2-40B4-BE49-F238E27FC236}">
                <a16:creationId xmlns:a16="http://schemas.microsoft.com/office/drawing/2014/main" id="{5559C3B8-3589-307E-A54A-43C4386350F8}"/>
              </a:ext>
            </a:extLst>
          </p:cNvPr>
          <p:cNvPicPr>
            <a:picLocks noChangeAspect="1"/>
          </p:cNvPicPr>
          <p:nvPr/>
        </p:nvPicPr>
        <p:blipFill>
          <a:blip r:embed="rId2"/>
          <a:stretch>
            <a:fillRect/>
          </a:stretch>
        </p:blipFill>
        <p:spPr>
          <a:xfrm>
            <a:off x="2209800" y="1690688"/>
            <a:ext cx="7772400" cy="2012331"/>
          </a:xfrm>
          <a:prstGeom prst="rect">
            <a:avLst/>
          </a:prstGeom>
        </p:spPr>
      </p:pic>
      <p:pic>
        <p:nvPicPr>
          <p:cNvPr id="6" name="図 5">
            <a:extLst>
              <a:ext uri="{FF2B5EF4-FFF2-40B4-BE49-F238E27FC236}">
                <a16:creationId xmlns:a16="http://schemas.microsoft.com/office/drawing/2014/main" id="{24892BA2-CAFB-6986-86F1-6AC4B40961CF}"/>
              </a:ext>
            </a:extLst>
          </p:cNvPr>
          <p:cNvPicPr>
            <a:picLocks noChangeAspect="1"/>
          </p:cNvPicPr>
          <p:nvPr/>
        </p:nvPicPr>
        <p:blipFill>
          <a:blip r:embed="rId3"/>
          <a:stretch>
            <a:fillRect/>
          </a:stretch>
        </p:blipFill>
        <p:spPr>
          <a:xfrm>
            <a:off x="1545177" y="4161146"/>
            <a:ext cx="9101646" cy="2012331"/>
          </a:xfrm>
          <a:prstGeom prst="rect">
            <a:avLst/>
          </a:prstGeom>
        </p:spPr>
      </p:pic>
    </p:spTree>
    <p:extLst>
      <p:ext uri="{BB962C8B-B14F-4D97-AF65-F5344CB8AC3E}">
        <p14:creationId xmlns:p14="http://schemas.microsoft.com/office/powerpoint/2010/main" val="20355150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164926F3-9A1C-9750-E81A-6F9FB120E382}"/>
              </a:ext>
            </a:extLst>
          </p:cNvPr>
          <p:cNvSpPr>
            <a:spLocks noGrp="1"/>
          </p:cNvSpPr>
          <p:nvPr>
            <p:ph type="title"/>
          </p:nvPr>
        </p:nvSpPr>
        <p:spPr/>
        <p:txBody>
          <a:bodyPr/>
          <a:lstStyle/>
          <a:p>
            <a:r>
              <a:rPr lang="ja-JP" altLang="en-US"/>
              <a:t>以上</a:t>
            </a:r>
          </a:p>
        </p:txBody>
      </p:sp>
      <p:sp>
        <p:nvSpPr>
          <p:cNvPr id="4" name="テキスト プレースホルダー 3">
            <a:extLst>
              <a:ext uri="{FF2B5EF4-FFF2-40B4-BE49-F238E27FC236}">
                <a16:creationId xmlns:a16="http://schemas.microsoft.com/office/drawing/2014/main" id="{2FB4A08E-2A0A-4B5E-14E2-6A468EED5CAB}"/>
              </a:ext>
            </a:extLst>
          </p:cNvPr>
          <p:cNvSpPr>
            <a:spLocks noGrp="1"/>
          </p:cNvSpPr>
          <p:nvPr>
            <p:ph type="body" idx="1"/>
          </p:nvPr>
        </p:nvSpPr>
        <p:spPr/>
        <p:txBody>
          <a:bodyPr/>
          <a:lstStyle/>
          <a:p>
            <a:r>
              <a:rPr lang="ja-JP" altLang="en-US"/>
              <a:t>最初の一歩、構想・計画してみること、をご検討ください</a:t>
            </a:r>
            <a:endParaRPr lang="en-US" altLang="ja-JP" dirty="0"/>
          </a:p>
        </p:txBody>
      </p:sp>
      <p:sp>
        <p:nvSpPr>
          <p:cNvPr id="5" name="スライド番号プレースホルダー 4">
            <a:extLst>
              <a:ext uri="{FF2B5EF4-FFF2-40B4-BE49-F238E27FC236}">
                <a16:creationId xmlns:a16="http://schemas.microsoft.com/office/drawing/2014/main" id="{D3C972FA-98DE-FBB6-6B27-3276740B5766}"/>
              </a:ext>
            </a:extLst>
          </p:cNvPr>
          <p:cNvSpPr>
            <a:spLocks noGrp="1"/>
          </p:cNvSpPr>
          <p:nvPr>
            <p:ph type="sldNum" sz="quarter" idx="12"/>
          </p:nvPr>
        </p:nvSpPr>
        <p:spPr/>
        <p:txBody>
          <a:bodyPr/>
          <a:lstStyle/>
          <a:p>
            <a:fld id="{1854EAFE-D38F-F545-9A19-0743AB92A8B9}" type="slidenum">
              <a:rPr kumimoji="1" lang="ja-JP" altLang="en-US" smtClean="0"/>
              <a:t>106</a:t>
            </a:fld>
            <a:endParaRPr kumimoji="1" lang="ja-JP" altLang="en-US"/>
          </a:p>
        </p:txBody>
      </p:sp>
    </p:spTree>
    <p:extLst>
      <p:ext uri="{BB962C8B-B14F-4D97-AF65-F5344CB8AC3E}">
        <p14:creationId xmlns:p14="http://schemas.microsoft.com/office/powerpoint/2010/main" val="81969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0CEE21-635F-FD26-AC7A-59AC61DD5EC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EBA2548-5F54-4125-4490-F3C1D3357389}"/>
              </a:ext>
            </a:extLst>
          </p:cNvPr>
          <p:cNvSpPr>
            <a:spLocks noGrp="1"/>
          </p:cNvSpPr>
          <p:nvPr>
            <p:ph type="title"/>
          </p:nvPr>
        </p:nvSpPr>
        <p:spPr/>
        <p:txBody>
          <a:bodyPr>
            <a:normAutofit/>
          </a:bodyPr>
          <a:lstStyle/>
          <a:p>
            <a:r>
              <a:rPr lang="ja-JP" altLang="ja-JP" sz="3600" b="1">
                <a:latin typeface="Hiragino Kaku Gothic ProN W6" panose="020B0300000000000000" pitchFamily="34" charset="-128"/>
                <a:ea typeface="Hiragino Kaku Gothic ProN W6" panose="020B0300000000000000" pitchFamily="34" charset="-128"/>
              </a:rPr>
              <a:t>構造的要因</a:t>
            </a:r>
            <a:r>
              <a:rPr lang="en-US" altLang="ja-JP" sz="3600" b="1" dirty="0">
                <a:latin typeface="Hiragino Kaku Gothic ProN W6" panose="020B0300000000000000" pitchFamily="34" charset="-128"/>
                <a:ea typeface="Hiragino Kaku Gothic ProN W6" panose="020B0300000000000000" pitchFamily="34" charset="-128"/>
              </a:rPr>
              <a:t>②</a:t>
            </a:r>
            <a:r>
              <a:rPr lang="ja-JP" altLang="ja-JP" sz="3600" b="1">
                <a:latin typeface="Hiragino Kaku Gothic ProN W6" panose="020B0300000000000000" pitchFamily="34" charset="-128"/>
                <a:ea typeface="Hiragino Kaku Gothic ProN W6" panose="020B0300000000000000" pitchFamily="34" charset="-128"/>
              </a:rPr>
              <a:t>：</a:t>
            </a:r>
            <a:br>
              <a:rPr lang="en-US" altLang="ja-JP" sz="3600" b="1" dirty="0">
                <a:latin typeface="Hiragino Kaku Gothic ProN W6" panose="020B0300000000000000" pitchFamily="34" charset="-128"/>
                <a:ea typeface="Hiragino Kaku Gothic ProN W6" panose="020B0300000000000000" pitchFamily="34" charset="-128"/>
              </a:rPr>
            </a:br>
            <a:r>
              <a:rPr lang="ja-JP" altLang="ja-JP" sz="3600" b="1">
                <a:latin typeface="Hiragino Kaku Gothic ProN W6" panose="020B0300000000000000" pitchFamily="34" charset="-128"/>
                <a:ea typeface="Hiragino Kaku Gothic ProN W6" panose="020B0300000000000000" pitchFamily="34" charset="-128"/>
              </a:rPr>
              <a:t>「知識」と「操作」の未分離（属人化の進行）</a:t>
            </a:r>
          </a:p>
        </p:txBody>
      </p:sp>
      <p:sp>
        <p:nvSpPr>
          <p:cNvPr id="3" name="コンテンツ プレースホルダー 2">
            <a:extLst>
              <a:ext uri="{FF2B5EF4-FFF2-40B4-BE49-F238E27FC236}">
                <a16:creationId xmlns:a16="http://schemas.microsoft.com/office/drawing/2014/main" id="{C5F57E98-6061-4376-EA4B-E967BC6D1864}"/>
              </a:ext>
            </a:extLst>
          </p:cNvPr>
          <p:cNvSpPr>
            <a:spLocks noGrp="1"/>
          </p:cNvSpPr>
          <p:nvPr>
            <p:ph idx="1"/>
          </p:nvPr>
        </p:nvSpPr>
        <p:spPr>
          <a:xfrm>
            <a:off x="838200" y="1825625"/>
            <a:ext cx="10515600" cy="4895850"/>
          </a:xfrm>
        </p:spPr>
        <p:txBody>
          <a:bodyPr>
            <a:normAutofit fontScale="62500" lnSpcReduction="20000"/>
          </a:bodyPr>
          <a:lstStyle/>
          <a:p>
            <a:pPr marL="0" indent="0">
              <a:lnSpc>
                <a:spcPct val="140000"/>
              </a:lnSpc>
              <a:spcBef>
                <a:spcPts val="600"/>
              </a:spcBef>
              <a:buNone/>
            </a:pPr>
            <a:r>
              <a:rPr lang="ja-JP" altLang="ja-JP" b="1">
                <a:latin typeface="Hiragino Kaku Gothic ProN W6" panose="020B0300000000000000" pitchFamily="34" charset="-128"/>
                <a:ea typeface="Hiragino Kaku Gothic ProN W6" panose="020B0300000000000000" pitchFamily="34" charset="-128"/>
              </a:rPr>
              <a:t>【構造の解説：個人の工夫が組織の資産になっていない】</a:t>
            </a:r>
          </a:p>
          <a:p>
            <a:pPr marL="0" indent="0">
              <a:lnSpc>
                <a:spcPct val="140000"/>
              </a:lnSpc>
              <a:spcBef>
                <a:spcPts val="600"/>
              </a:spcBef>
              <a:buNone/>
            </a:pPr>
            <a:r>
              <a:rPr lang="ja-JP" altLang="en-US" b="1">
                <a:latin typeface="Hiragino Kaku Gothic ProN W6" panose="020B0300000000000000" pitchFamily="34" charset="-128"/>
                <a:ea typeface="Hiragino Kaku Gothic ProN W6" panose="020B0300000000000000" pitchFamily="34" charset="-128"/>
              </a:rPr>
              <a:t>現状：</a:t>
            </a:r>
          </a:p>
          <a:p>
            <a:pPr>
              <a:lnSpc>
                <a:spcPct val="140000"/>
              </a:lnSpc>
              <a:spcBef>
                <a:spcPts val="600"/>
              </a:spcBef>
            </a:pPr>
            <a:r>
              <a:rPr lang="ja-JP" altLang="en-US"/>
              <a:t>業務アプリ（機能）はあっても、法人としての「知恵」や「知識」を蓄積・活用する</a:t>
            </a:r>
            <a:r>
              <a:rPr lang="ja-JP" altLang="en-US" b="1"/>
              <a:t>仕組みが存在しない</a:t>
            </a:r>
            <a:r>
              <a:rPr lang="ja-JP" altLang="en-US"/>
              <a:t>。 業務に必要な知識は、すべて担当者の「頭の中」に依存しています。</a:t>
            </a:r>
          </a:p>
          <a:p>
            <a:pPr marL="0" indent="0">
              <a:lnSpc>
                <a:spcPct val="140000"/>
              </a:lnSpc>
              <a:spcBef>
                <a:spcPts val="600"/>
              </a:spcBef>
              <a:buNone/>
            </a:pPr>
            <a:r>
              <a:rPr lang="ja-JP" altLang="en-US" sz="2700" b="1">
                <a:latin typeface="Hiragino Kaku Gothic ProN W6" panose="020B0300000000000000" pitchFamily="34" charset="-128"/>
                <a:ea typeface="Hiragino Kaku Gothic ProN W6" panose="020B0300000000000000" pitchFamily="34" charset="-128"/>
              </a:rPr>
              <a:t>属人化の本質：</a:t>
            </a:r>
          </a:p>
          <a:p>
            <a:pPr>
              <a:lnSpc>
                <a:spcPct val="140000"/>
              </a:lnSpc>
              <a:spcBef>
                <a:spcPts val="600"/>
              </a:spcBef>
            </a:pPr>
            <a:r>
              <a:rPr lang="ja-JP" altLang="en-US"/>
              <a:t>「属人化」は、担当者が工夫を凝らした結果であり、</a:t>
            </a:r>
            <a:r>
              <a:rPr lang="ja-JP" altLang="en-US" b="1"/>
              <a:t>その努力自体は歓迎すべきもの</a:t>
            </a:r>
            <a:r>
              <a:rPr lang="ja-JP" altLang="en-US"/>
              <a:t>です。 真の問題は、</a:t>
            </a:r>
            <a:r>
              <a:rPr lang="ja-JP" altLang="en-US" b="1"/>
              <a:t>個人の工夫を組織全体で共有・活用するマネジメントの仕組みが欠落している</a:t>
            </a:r>
            <a:r>
              <a:rPr lang="ja-JP" altLang="en-US"/>
              <a:t>こと。</a:t>
            </a:r>
          </a:p>
          <a:p>
            <a:pPr marL="0" indent="0">
              <a:lnSpc>
                <a:spcPct val="140000"/>
              </a:lnSpc>
              <a:spcBef>
                <a:spcPts val="600"/>
              </a:spcBef>
              <a:buNone/>
            </a:pPr>
            <a:r>
              <a:rPr lang="ja-JP" altLang="en-US" sz="2700" b="1">
                <a:latin typeface="Hiragino Kaku Gothic ProN W6" panose="020B0300000000000000" pitchFamily="34" charset="-128"/>
                <a:ea typeface="Hiragino Kaku Gothic ProN W6" panose="020B0300000000000000" pitchFamily="34" charset="-128"/>
              </a:rPr>
              <a:t>深刻な弊害：</a:t>
            </a:r>
          </a:p>
          <a:p>
            <a:pPr>
              <a:lnSpc>
                <a:spcPct val="140000"/>
              </a:lnSpc>
              <a:spcBef>
                <a:spcPts val="600"/>
              </a:spcBef>
            </a:pPr>
            <a:r>
              <a:rPr lang="ja-JP" altLang="en-US"/>
              <a:t>本来自動化できる処理も、</a:t>
            </a:r>
            <a:r>
              <a:rPr lang="ja-JP" altLang="en-US" b="1"/>
              <a:t>毎回人が判断・操作しなければならない</a:t>
            </a:r>
            <a:endParaRPr lang="ja-JP" altLang="en-US"/>
          </a:p>
          <a:p>
            <a:pPr>
              <a:lnSpc>
                <a:spcPct val="140000"/>
              </a:lnSpc>
              <a:spcBef>
                <a:spcPts val="600"/>
              </a:spcBef>
            </a:pPr>
            <a:r>
              <a:rPr lang="ja-JP" altLang="en-US"/>
              <a:t>改善が「個人のスキル」として埋没し、</a:t>
            </a:r>
            <a:r>
              <a:rPr lang="en" altLang="ja-JP" b="1" dirty="0"/>
              <a:t>PDCA</a:t>
            </a:r>
            <a:r>
              <a:rPr lang="ja-JP" altLang="en-US" b="1"/>
              <a:t>サイクルが回らない</a:t>
            </a:r>
            <a:endParaRPr lang="ja-JP" altLang="en-US" sz="2700" b="1">
              <a:latin typeface="Hiragino Kaku Gothic ProN W6" panose="020B0300000000000000" pitchFamily="34" charset="-128"/>
              <a:ea typeface="Hiragino Kaku Gothic ProN W6" panose="020B0300000000000000" pitchFamily="34" charset="-128"/>
            </a:endParaRPr>
          </a:p>
          <a:p>
            <a:pPr marL="266700" indent="-266700">
              <a:lnSpc>
                <a:spcPct val="140000"/>
              </a:lnSpc>
              <a:spcBef>
                <a:spcPts val="1200"/>
              </a:spcBef>
              <a:buNone/>
            </a:pPr>
            <a:r>
              <a:rPr lang="en-US" altLang="ja-JP" dirty="0"/>
              <a:t>※</a:t>
            </a:r>
            <a:r>
              <a:rPr lang="ja-JP" altLang="en-US"/>
              <a:t>「あの人がいないと回らない」という状況を放置した結果の属人化は、個人の問題ではなく、マネジメントの問題です。</a:t>
            </a:r>
          </a:p>
        </p:txBody>
      </p:sp>
      <p:sp>
        <p:nvSpPr>
          <p:cNvPr id="4" name="スライド番号プレースホルダー 3">
            <a:extLst>
              <a:ext uri="{FF2B5EF4-FFF2-40B4-BE49-F238E27FC236}">
                <a16:creationId xmlns:a16="http://schemas.microsoft.com/office/drawing/2014/main" id="{ED71DF9D-0280-2361-3012-2A4B38D7FEBD}"/>
              </a:ext>
            </a:extLst>
          </p:cNvPr>
          <p:cNvSpPr>
            <a:spLocks noGrp="1"/>
          </p:cNvSpPr>
          <p:nvPr>
            <p:ph type="sldNum" sz="quarter" idx="12"/>
          </p:nvPr>
        </p:nvSpPr>
        <p:spPr/>
        <p:txBody>
          <a:bodyPr/>
          <a:lstStyle/>
          <a:p>
            <a:fld id="{1854EAFE-D38F-F545-9A19-0743AB92A8B9}" type="slidenum">
              <a:rPr kumimoji="1" lang="ja-JP" altLang="en-US" smtClean="0"/>
              <a:t>11</a:t>
            </a:fld>
            <a:endParaRPr kumimoji="1" lang="ja-JP" altLang="en-US"/>
          </a:p>
        </p:txBody>
      </p:sp>
    </p:spTree>
    <p:extLst>
      <p:ext uri="{BB962C8B-B14F-4D97-AF65-F5344CB8AC3E}">
        <p14:creationId xmlns:p14="http://schemas.microsoft.com/office/powerpoint/2010/main" val="2750414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83BC4-CDF3-2441-8C36-974CC59896C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ADC702F-7466-BDF8-2DAD-C09DC3C6CF1C}"/>
              </a:ext>
            </a:extLst>
          </p:cNvPr>
          <p:cNvSpPr>
            <a:spLocks noGrp="1"/>
          </p:cNvSpPr>
          <p:nvPr>
            <p:ph type="title"/>
          </p:nvPr>
        </p:nvSpPr>
        <p:spPr/>
        <p:txBody>
          <a:bodyPr>
            <a:normAutofit/>
          </a:bodyPr>
          <a:lstStyle/>
          <a:p>
            <a:r>
              <a:rPr lang="ja-JP" altLang="ja-JP" sz="3600" b="1">
                <a:latin typeface="Hiragino Kaku Gothic ProN W6" panose="020B0300000000000000" pitchFamily="34" charset="-128"/>
                <a:ea typeface="Hiragino Kaku Gothic ProN W6" panose="020B0300000000000000" pitchFamily="34" charset="-128"/>
              </a:rPr>
              <a:t>構造的要因</a:t>
            </a:r>
            <a:r>
              <a:rPr lang="en-US" altLang="ja-JP" sz="3600" b="1" dirty="0">
                <a:latin typeface="Hiragino Kaku Gothic ProN W6" panose="020B0300000000000000" pitchFamily="34" charset="-128"/>
                <a:ea typeface="Hiragino Kaku Gothic ProN W6" panose="020B0300000000000000" pitchFamily="34" charset="-128"/>
              </a:rPr>
              <a:t>②</a:t>
            </a:r>
            <a:r>
              <a:rPr lang="ja-JP" altLang="ja-JP" sz="3600" b="1">
                <a:latin typeface="Hiragino Kaku Gothic ProN W6" panose="020B0300000000000000" pitchFamily="34" charset="-128"/>
                <a:ea typeface="Hiragino Kaku Gothic ProN W6" panose="020B0300000000000000" pitchFamily="34" charset="-128"/>
              </a:rPr>
              <a:t>： 【現場で起きている事実】</a:t>
            </a:r>
            <a:endParaRPr kumimoji="1" lang="ja-JP" altLang="en-US" sz="3600" b="1">
              <a:latin typeface="Hiragino Kaku Gothic ProN W6" panose="020B0300000000000000" pitchFamily="34" charset="-128"/>
              <a:ea typeface="Hiragino Kaku Gothic ProN W6" panose="020B0300000000000000" pitchFamily="34" charset="-128"/>
            </a:endParaRPr>
          </a:p>
        </p:txBody>
      </p:sp>
      <p:sp>
        <p:nvSpPr>
          <p:cNvPr id="3" name="コンテンツ プレースホルダー 2">
            <a:extLst>
              <a:ext uri="{FF2B5EF4-FFF2-40B4-BE49-F238E27FC236}">
                <a16:creationId xmlns:a16="http://schemas.microsoft.com/office/drawing/2014/main" id="{62CD2D66-CB86-44E9-B471-B3DA548FAA7E}"/>
              </a:ext>
            </a:extLst>
          </p:cNvPr>
          <p:cNvSpPr>
            <a:spLocks noGrp="1"/>
          </p:cNvSpPr>
          <p:nvPr>
            <p:ph idx="1"/>
          </p:nvPr>
        </p:nvSpPr>
        <p:spPr>
          <a:xfrm>
            <a:off x="838200" y="1825625"/>
            <a:ext cx="10515600" cy="4667250"/>
          </a:xfrm>
        </p:spPr>
        <p:txBody>
          <a:bodyPr>
            <a:normAutofit fontScale="85000" lnSpcReduction="20000"/>
          </a:bodyPr>
          <a:lstStyle/>
          <a:p>
            <a:pPr marL="0" lvl="0" indent="0" fontAlgn="base">
              <a:lnSpc>
                <a:spcPct val="120000"/>
              </a:lnSpc>
              <a:spcBef>
                <a:spcPts val="600"/>
              </a:spcBef>
              <a:buNone/>
            </a:pPr>
            <a:r>
              <a:rPr lang="ja-JP" altLang="ja-JP" b="1"/>
              <a:t>経理（按分）</a:t>
            </a:r>
            <a:r>
              <a:rPr lang="en-US" altLang="ja-JP" b="1" dirty="0"/>
              <a:t>:</a:t>
            </a:r>
            <a:r>
              <a:rPr lang="en-US" altLang="ja-JP" dirty="0"/>
              <a:t> </a:t>
            </a:r>
          </a:p>
          <a:p>
            <a:pPr lvl="0" fontAlgn="base">
              <a:lnSpc>
                <a:spcPct val="120000"/>
              </a:lnSpc>
              <a:spcBef>
                <a:spcPts val="600"/>
              </a:spcBef>
            </a:pPr>
            <a:r>
              <a:rPr lang="ja-JP" altLang="ja-JP"/>
              <a:t>アメーバ経営のための「費用按分」のルールが統一されておらず、鉛筆</a:t>
            </a:r>
            <a:r>
              <a:rPr lang="en-US" altLang="ja-JP" dirty="0"/>
              <a:t>1</a:t>
            </a:r>
            <a:r>
              <a:rPr lang="ja-JP" altLang="ja-JP"/>
              <a:t>本の購入でも所長の裁量や担当者の記憶に依存して手入力しています。</a:t>
            </a:r>
          </a:p>
          <a:p>
            <a:pPr marL="0" indent="0" fontAlgn="base">
              <a:lnSpc>
                <a:spcPct val="120000"/>
              </a:lnSpc>
              <a:spcBef>
                <a:spcPts val="600"/>
              </a:spcBef>
              <a:buNone/>
            </a:pPr>
            <a:r>
              <a:rPr lang="ja-JP" altLang="ja-JP" b="1"/>
              <a:t>給与（手当）</a:t>
            </a:r>
            <a:r>
              <a:rPr lang="en-US" altLang="ja-JP" b="1" dirty="0"/>
              <a:t>: </a:t>
            </a:r>
          </a:p>
          <a:p>
            <a:pPr lvl="0" fontAlgn="base">
              <a:lnSpc>
                <a:spcPct val="120000"/>
              </a:lnSpc>
              <a:spcBef>
                <a:spcPts val="600"/>
              </a:spcBef>
            </a:pPr>
            <a:r>
              <a:rPr lang="ja-JP" altLang="ja-JP"/>
              <a:t>早遅手当や宿直手当など、複雑な条件の手当をシステムで計算しきれず、担当者が手計算して「強制入力（上書き）」しています。担当者が不在になると計算根拠がブラックボックス化するリスクがあります。</a:t>
            </a:r>
          </a:p>
          <a:p>
            <a:pPr marL="0" indent="0" fontAlgn="base">
              <a:lnSpc>
                <a:spcPct val="120000"/>
              </a:lnSpc>
              <a:spcBef>
                <a:spcPts val="600"/>
              </a:spcBef>
              <a:buNone/>
            </a:pPr>
            <a:r>
              <a:rPr lang="ja-JP" altLang="ja-JP" b="1"/>
              <a:t>請求</a:t>
            </a:r>
            <a:r>
              <a:rPr lang="en-US" altLang="ja-JP" b="1" dirty="0"/>
              <a:t>: </a:t>
            </a:r>
          </a:p>
          <a:p>
            <a:pPr lvl="0" fontAlgn="base">
              <a:lnSpc>
                <a:spcPct val="120000"/>
              </a:lnSpc>
              <a:spcBef>
                <a:spcPts val="600"/>
              </a:spcBef>
            </a:pPr>
            <a:r>
              <a:rPr lang="ja-JP" altLang="ja-JP"/>
              <a:t>「この利用者は自宅に送らない」といった個別条件（約</a:t>
            </a:r>
            <a:r>
              <a:rPr lang="en-US" altLang="ja-JP" dirty="0"/>
              <a:t>500</a:t>
            </a:r>
            <a:r>
              <a:rPr lang="ja-JP" altLang="ja-JP"/>
              <a:t>件）を、システム外の</a:t>
            </a:r>
            <a:r>
              <a:rPr lang="en-US" altLang="ja-JP" dirty="0"/>
              <a:t>Excel</a:t>
            </a:r>
            <a:r>
              <a:rPr lang="ja-JP" altLang="ja-JP"/>
              <a:t>や記憶で管理しており、手作業での封入・発送作業（月</a:t>
            </a:r>
            <a:r>
              <a:rPr lang="en-US" altLang="ja-JP" dirty="0"/>
              <a:t>5,000</a:t>
            </a:r>
            <a:r>
              <a:rPr lang="ja-JP" altLang="ja-JP"/>
              <a:t>通）が限界に達しています。</a:t>
            </a:r>
          </a:p>
        </p:txBody>
      </p:sp>
      <p:sp>
        <p:nvSpPr>
          <p:cNvPr id="4" name="スライド番号プレースホルダー 3">
            <a:extLst>
              <a:ext uri="{FF2B5EF4-FFF2-40B4-BE49-F238E27FC236}">
                <a16:creationId xmlns:a16="http://schemas.microsoft.com/office/drawing/2014/main" id="{5ECD3467-ABA2-450B-8B0E-534CB5F57974}"/>
              </a:ext>
            </a:extLst>
          </p:cNvPr>
          <p:cNvSpPr>
            <a:spLocks noGrp="1"/>
          </p:cNvSpPr>
          <p:nvPr>
            <p:ph type="sldNum" sz="quarter" idx="12"/>
          </p:nvPr>
        </p:nvSpPr>
        <p:spPr/>
        <p:txBody>
          <a:bodyPr/>
          <a:lstStyle/>
          <a:p>
            <a:fld id="{1854EAFE-D38F-F545-9A19-0743AB92A8B9}" type="slidenum">
              <a:rPr kumimoji="1" lang="ja-JP" altLang="en-US" smtClean="0"/>
              <a:t>12</a:t>
            </a:fld>
            <a:endParaRPr kumimoji="1" lang="ja-JP" altLang="en-US"/>
          </a:p>
        </p:txBody>
      </p:sp>
    </p:spTree>
    <p:extLst>
      <p:ext uri="{BB962C8B-B14F-4D97-AF65-F5344CB8AC3E}">
        <p14:creationId xmlns:p14="http://schemas.microsoft.com/office/powerpoint/2010/main" val="3541574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E7109C1-6D0A-31E6-E077-44AC26842D46}"/>
              </a:ext>
            </a:extLst>
          </p:cNvPr>
          <p:cNvSpPr>
            <a:spLocks noGrp="1"/>
          </p:cNvSpPr>
          <p:nvPr>
            <p:ph type="sldNum" sz="quarter" idx="12"/>
          </p:nvPr>
        </p:nvSpPr>
        <p:spPr/>
        <p:txBody>
          <a:bodyPr/>
          <a:lstStyle/>
          <a:p>
            <a:fld id="{1854EAFE-D38F-F545-9A19-0743AB92A8B9}" type="slidenum">
              <a:rPr kumimoji="1" lang="ja-JP" altLang="en-US" smtClean="0"/>
              <a:t>13</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4C9176CD-FC9A-2B59-8BC8-5577D748C547}"/>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3123941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E5CD5A5-ADF7-B01E-D560-25F899666D11}"/>
              </a:ext>
            </a:extLst>
          </p:cNvPr>
          <p:cNvSpPr>
            <a:spLocks noGrp="1"/>
          </p:cNvSpPr>
          <p:nvPr>
            <p:ph type="title"/>
          </p:nvPr>
        </p:nvSpPr>
        <p:spPr/>
        <p:txBody>
          <a:bodyPr>
            <a:normAutofit/>
          </a:bodyPr>
          <a:lstStyle/>
          <a:p>
            <a:r>
              <a:rPr lang="ja-JP" altLang="ja-JP" sz="3600" b="1">
                <a:latin typeface="Hiragino Kaku Gothic ProN W6" panose="020B0300000000000000" pitchFamily="34" charset="-128"/>
                <a:ea typeface="Hiragino Kaku Gothic ProN W6" panose="020B0300000000000000" pitchFamily="34" charset="-128"/>
              </a:rPr>
              <a:t>構造的要因</a:t>
            </a:r>
            <a:r>
              <a:rPr lang="en-US" altLang="ja-JP" sz="3600" b="1" dirty="0">
                <a:latin typeface="Hiragino Kaku Gothic ProN W6" panose="020B0300000000000000" pitchFamily="34" charset="-128"/>
                <a:ea typeface="Hiragino Kaku Gothic ProN W6" panose="020B0300000000000000" pitchFamily="34" charset="-128"/>
              </a:rPr>
              <a:t>③</a:t>
            </a:r>
            <a:r>
              <a:rPr lang="ja-JP" altLang="ja-JP" sz="3600" b="1">
                <a:latin typeface="Hiragino Kaku Gothic ProN W6" panose="020B0300000000000000" pitchFamily="34" charset="-128"/>
                <a:ea typeface="Hiragino Kaku Gothic ProN W6" panose="020B0300000000000000" pitchFamily="34" charset="-128"/>
              </a:rPr>
              <a:t>：</a:t>
            </a:r>
            <a:br>
              <a:rPr lang="en-US" altLang="ja-JP" sz="3600" b="1" dirty="0">
                <a:latin typeface="Hiragino Kaku Gothic ProN W6" panose="020B0300000000000000" pitchFamily="34" charset="-128"/>
                <a:ea typeface="Hiragino Kaku Gothic ProN W6" panose="020B0300000000000000" pitchFamily="34" charset="-128"/>
              </a:rPr>
            </a:br>
            <a:r>
              <a:rPr lang="ja-JP" altLang="ja-JP" sz="3600" b="1">
                <a:latin typeface="Hiragino Kaku Gothic ProN W6" panose="020B0300000000000000" pitchFamily="34" charset="-128"/>
                <a:ea typeface="Hiragino Kaku Gothic ProN W6" panose="020B0300000000000000" pitchFamily="34" charset="-128"/>
              </a:rPr>
              <a:t>情報の分断と「依頼と実行」関係の不全 </a:t>
            </a:r>
            <a:endParaRPr kumimoji="1" lang="ja-JP" altLang="en-US" sz="3600" b="1">
              <a:latin typeface="Hiragino Kaku Gothic ProN W6" panose="020B0300000000000000" pitchFamily="34" charset="-128"/>
              <a:ea typeface="Hiragino Kaku Gothic ProN W6" panose="020B0300000000000000" pitchFamily="34" charset="-128"/>
            </a:endParaRPr>
          </a:p>
        </p:txBody>
      </p:sp>
      <p:sp>
        <p:nvSpPr>
          <p:cNvPr id="3" name="コンテンツ プレースホルダー 2">
            <a:extLst>
              <a:ext uri="{FF2B5EF4-FFF2-40B4-BE49-F238E27FC236}">
                <a16:creationId xmlns:a16="http://schemas.microsoft.com/office/drawing/2014/main" id="{FDEF9503-2646-0DA6-7E9B-C3C10CBFFA83}"/>
              </a:ext>
            </a:extLst>
          </p:cNvPr>
          <p:cNvSpPr>
            <a:spLocks noGrp="1"/>
          </p:cNvSpPr>
          <p:nvPr>
            <p:ph idx="1"/>
          </p:nvPr>
        </p:nvSpPr>
        <p:spPr>
          <a:xfrm>
            <a:off x="838200" y="1825625"/>
            <a:ext cx="10515600" cy="4895850"/>
          </a:xfrm>
        </p:spPr>
        <p:txBody>
          <a:bodyPr>
            <a:normAutofit fontScale="70000" lnSpcReduction="20000"/>
          </a:bodyPr>
          <a:lstStyle/>
          <a:p>
            <a:pPr marL="0" indent="0">
              <a:lnSpc>
                <a:spcPct val="140000"/>
              </a:lnSpc>
              <a:spcBef>
                <a:spcPts val="600"/>
              </a:spcBef>
              <a:buNone/>
            </a:pPr>
            <a:r>
              <a:rPr lang="ja-JP" altLang="ja-JP" b="1">
                <a:latin typeface="Hiragino Kaku Gothic ProN W6" panose="020B0300000000000000" pitchFamily="34" charset="-128"/>
                <a:ea typeface="Hiragino Kaku Gothic ProN W6" panose="020B0300000000000000" pitchFamily="34" charset="-128"/>
              </a:rPr>
              <a:t>【構造の解説：マネジメント機能の麻痺と手戻りの発生】</a:t>
            </a:r>
          </a:p>
          <a:p>
            <a:pPr marL="0" indent="0">
              <a:lnSpc>
                <a:spcPct val="140000"/>
              </a:lnSpc>
              <a:spcBef>
                <a:spcPts val="600"/>
              </a:spcBef>
              <a:buNone/>
            </a:pPr>
            <a:r>
              <a:rPr lang="ja-JP" altLang="en-US" b="1">
                <a:latin typeface="Hiragino Kaku Gothic ProN W6" panose="020B0300000000000000" pitchFamily="34" charset="-128"/>
                <a:ea typeface="Hiragino Kaku Gothic ProN W6" panose="020B0300000000000000" pitchFamily="34" charset="-128"/>
              </a:rPr>
              <a:t>本来の業務の姿：</a:t>
            </a:r>
          </a:p>
          <a:p>
            <a:pPr>
              <a:lnSpc>
                <a:spcPct val="140000"/>
              </a:lnSpc>
              <a:spcBef>
                <a:spcPts val="600"/>
              </a:spcBef>
            </a:pPr>
            <a:r>
              <a:rPr lang="ja-JP" altLang="en-US"/>
              <a:t>「依頼者（</a:t>
            </a:r>
            <a:r>
              <a:rPr lang="en" altLang="ja-JP" dirty="0"/>
              <a:t>Customer</a:t>
            </a:r>
            <a:r>
              <a:rPr lang="ja-JP" altLang="en"/>
              <a:t>）」</a:t>
            </a:r>
            <a:r>
              <a:rPr lang="ja-JP" altLang="en-US"/>
              <a:t>が明確な要件で依頼を出し、 「実行者（</a:t>
            </a:r>
            <a:r>
              <a:rPr lang="en" altLang="ja-JP" dirty="0"/>
              <a:t>Performer</a:t>
            </a:r>
            <a:r>
              <a:rPr lang="ja-JP" altLang="en"/>
              <a:t>）」</a:t>
            </a:r>
            <a:r>
              <a:rPr lang="ja-JP" altLang="en-US"/>
              <a:t>がそれを遂行する。</a:t>
            </a:r>
          </a:p>
          <a:p>
            <a:pPr marL="0" indent="0">
              <a:lnSpc>
                <a:spcPct val="140000"/>
              </a:lnSpc>
              <a:spcBef>
                <a:spcPts val="600"/>
              </a:spcBef>
              <a:buNone/>
            </a:pPr>
            <a:r>
              <a:rPr lang="ja-JP" altLang="en-US" sz="2900" b="1">
                <a:latin typeface="Hiragino Kaku Gothic ProN W6" panose="020B0300000000000000" pitchFamily="34" charset="-128"/>
                <a:ea typeface="Hiragino Kaku Gothic ProN W6" panose="020B0300000000000000" pitchFamily="34" charset="-128"/>
              </a:rPr>
              <a:t>現状：</a:t>
            </a:r>
          </a:p>
          <a:p>
            <a:pPr>
              <a:lnSpc>
                <a:spcPct val="140000"/>
              </a:lnSpc>
              <a:spcBef>
                <a:spcPts val="600"/>
              </a:spcBef>
            </a:pPr>
            <a:r>
              <a:rPr lang="ja-JP" altLang="en-US"/>
              <a:t>本部と現場、部長と部下、経営層と管理部門の間で、 この**「明確な依頼と実行」の関係性が曖昧**になっています。</a:t>
            </a:r>
          </a:p>
          <a:p>
            <a:pPr>
              <a:lnSpc>
                <a:spcPct val="140000"/>
              </a:lnSpc>
              <a:spcBef>
                <a:spcPts val="600"/>
              </a:spcBef>
            </a:pPr>
            <a:r>
              <a:rPr lang="ja-JP" altLang="en-US"/>
              <a:t>日々の業務が、担当者の裁量や「いつもの習慣」で進められている。</a:t>
            </a:r>
          </a:p>
          <a:p>
            <a:pPr marL="0" indent="0">
              <a:lnSpc>
                <a:spcPct val="140000"/>
              </a:lnSpc>
              <a:spcBef>
                <a:spcPts val="600"/>
              </a:spcBef>
              <a:buNone/>
            </a:pPr>
            <a:r>
              <a:rPr lang="ja-JP" altLang="en-US" sz="2900" b="1">
                <a:latin typeface="Hiragino Kaku Gothic ProN W6" panose="020B0300000000000000" pitchFamily="34" charset="-128"/>
                <a:ea typeface="Hiragino Kaku Gothic ProN W6" panose="020B0300000000000000" pitchFamily="34" charset="-128"/>
              </a:rPr>
              <a:t>一見のメリットと、組織としての問題：</a:t>
            </a:r>
          </a:p>
          <a:p>
            <a:pPr>
              <a:lnSpc>
                <a:spcPct val="140000"/>
              </a:lnSpc>
              <a:spcBef>
                <a:spcPts val="600"/>
              </a:spcBef>
            </a:pPr>
            <a:r>
              <a:rPr lang="ja-JP" altLang="en-US"/>
              <a:t>作業者にとっては動きやすい面もありますが、 組織全体として見ると「</a:t>
            </a:r>
            <a:r>
              <a:rPr lang="en-US" altLang="ja-JP" dirty="0"/>
              <a:t>7</a:t>
            </a:r>
            <a:r>
              <a:rPr lang="ja-JP" altLang="en-US"/>
              <a:t>つのマネジメント不全」が生じています。</a:t>
            </a:r>
          </a:p>
          <a:p>
            <a:endParaRPr kumimoji="1" lang="ja-JP" altLang="en-US"/>
          </a:p>
        </p:txBody>
      </p:sp>
      <p:sp>
        <p:nvSpPr>
          <p:cNvPr id="4" name="スライド番号プレースホルダー 3">
            <a:extLst>
              <a:ext uri="{FF2B5EF4-FFF2-40B4-BE49-F238E27FC236}">
                <a16:creationId xmlns:a16="http://schemas.microsoft.com/office/drawing/2014/main" id="{D16F0305-4DD7-1013-45EF-5838FD43E26E}"/>
              </a:ext>
            </a:extLst>
          </p:cNvPr>
          <p:cNvSpPr>
            <a:spLocks noGrp="1"/>
          </p:cNvSpPr>
          <p:nvPr>
            <p:ph type="sldNum" sz="quarter" idx="12"/>
          </p:nvPr>
        </p:nvSpPr>
        <p:spPr/>
        <p:txBody>
          <a:bodyPr/>
          <a:lstStyle/>
          <a:p>
            <a:fld id="{1854EAFE-D38F-F545-9A19-0743AB92A8B9}" type="slidenum">
              <a:rPr kumimoji="1" lang="ja-JP" altLang="en-US" smtClean="0"/>
              <a:t>14</a:t>
            </a:fld>
            <a:endParaRPr kumimoji="1" lang="ja-JP" altLang="en-US"/>
          </a:p>
        </p:txBody>
      </p:sp>
    </p:spTree>
    <p:extLst>
      <p:ext uri="{BB962C8B-B14F-4D97-AF65-F5344CB8AC3E}">
        <p14:creationId xmlns:p14="http://schemas.microsoft.com/office/powerpoint/2010/main" val="20774942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9F2C7D-C08B-0383-DC46-04F57CB2B6A0}"/>
              </a:ext>
            </a:extLst>
          </p:cNvPr>
          <p:cNvSpPr>
            <a:spLocks noGrp="1"/>
          </p:cNvSpPr>
          <p:nvPr>
            <p:ph type="title"/>
          </p:nvPr>
        </p:nvSpPr>
        <p:spPr/>
        <p:txBody>
          <a:bodyPr>
            <a:normAutofit/>
          </a:bodyPr>
          <a:lstStyle/>
          <a:p>
            <a:r>
              <a:rPr lang="ja-JP" altLang="ja-JP" sz="3600" b="1">
                <a:latin typeface="Hiragino Kaku Gothic ProN W6" panose="020B0300000000000000" pitchFamily="34" charset="-128"/>
                <a:ea typeface="Hiragino Kaku Gothic ProN W6" panose="020B0300000000000000" pitchFamily="34" charset="-128"/>
              </a:rPr>
              <a:t>構造的要因</a:t>
            </a:r>
            <a:r>
              <a:rPr lang="en-US" altLang="ja-JP" sz="3600" b="1" dirty="0">
                <a:latin typeface="Hiragino Kaku Gothic ProN W6" panose="020B0300000000000000" pitchFamily="34" charset="-128"/>
                <a:ea typeface="Hiragino Kaku Gothic ProN W6" panose="020B0300000000000000" pitchFamily="34" charset="-128"/>
              </a:rPr>
              <a:t>③</a:t>
            </a:r>
            <a:r>
              <a:rPr lang="ja-JP" altLang="ja-JP" sz="3600" b="1">
                <a:latin typeface="Hiragino Kaku Gothic ProN W6" panose="020B0300000000000000" pitchFamily="34" charset="-128"/>
                <a:ea typeface="Hiragino Kaku Gothic ProN W6" panose="020B0300000000000000" pitchFamily="34" charset="-128"/>
              </a:rPr>
              <a:t>：</a:t>
            </a:r>
            <a:br>
              <a:rPr lang="en-US" altLang="ja-JP" sz="3600" b="1" dirty="0">
                <a:latin typeface="Hiragino Kaku Gothic ProN W6" panose="020B0300000000000000" pitchFamily="34" charset="-128"/>
                <a:ea typeface="Hiragino Kaku Gothic ProN W6" panose="020B0300000000000000" pitchFamily="34" charset="-128"/>
              </a:rPr>
            </a:br>
            <a:r>
              <a:rPr lang="ja-JP" altLang="ja-JP" sz="3600" b="1">
                <a:latin typeface="Hiragino Kaku Gothic ProN W6" panose="020B0300000000000000" pitchFamily="34" charset="-128"/>
                <a:ea typeface="Hiragino Kaku Gothic ProN W6" panose="020B0300000000000000" pitchFamily="34" charset="-128"/>
              </a:rPr>
              <a:t>情報の分断と「依頼と実行」関係の不全 </a:t>
            </a:r>
            <a:endParaRPr kumimoji="1" lang="ja-JP" altLang="en-US" sz="3600"/>
          </a:p>
        </p:txBody>
      </p:sp>
      <p:sp>
        <p:nvSpPr>
          <p:cNvPr id="3" name="コンテンツ プレースホルダー 2">
            <a:extLst>
              <a:ext uri="{FF2B5EF4-FFF2-40B4-BE49-F238E27FC236}">
                <a16:creationId xmlns:a16="http://schemas.microsoft.com/office/drawing/2014/main" id="{346C51C9-A10C-0ED7-69C0-4F568E4709B1}"/>
              </a:ext>
            </a:extLst>
          </p:cNvPr>
          <p:cNvSpPr>
            <a:spLocks noGrp="1"/>
          </p:cNvSpPr>
          <p:nvPr>
            <p:ph idx="1"/>
          </p:nvPr>
        </p:nvSpPr>
        <p:spPr>
          <a:xfrm>
            <a:off x="838200" y="1825624"/>
            <a:ext cx="10515600" cy="4895851"/>
          </a:xfrm>
        </p:spPr>
        <p:txBody>
          <a:bodyPr>
            <a:normAutofit fontScale="77500" lnSpcReduction="20000"/>
          </a:bodyPr>
          <a:lstStyle/>
          <a:p>
            <a:pPr marL="357188" indent="-357188">
              <a:lnSpc>
                <a:spcPct val="140000"/>
              </a:lnSpc>
              <a:spcBef>
                <a:spcPts val="600"/>
              </a:spcBef>
              <a:buFont typeface="+mj-lt"/>
              <a:buAutoNum type="arabicPeriod"/>
            </a:pPr>
            <a:r>
              <a:rPr lang="ja-JP" altLang="en-US" b="1">
                <a:latin typeface="Hiragino Kaku Gothic ProN W6" panose="020B0300000000000000" pitchFamily="34" charset="-128"/>
                <a:ea typeface="Hiragino Kaku Gothic ProN W6" panose="020B0300000000000000" pitchFamily="34" charset="-128"/>
              </a:rPr>
              <a:t>作業量のブラックボックス化：</a:t>
            </a:r>
            <a:r>
              <a:rPr lang="ja-JP" altLang="en-US"/>
              <a:t>誰がどれだけの仕事を抱えているか見えない</a:t>
            </a:r>
          </a:p>
          <a:p>
            <a:pPr marL="357188" indent="-357188">
              <a:lnSpc>
                <a:spcPct val="140000"/>
              </a:lnSpc>
              <a:spcBef>
                <a:spcPts val="600"/>
              </a:spcBef>
              <a:buFont typeface="+mj-lt"/>
              <a:buAutoNum type="arabicPeriod"/>
            </a:pPr>
            <a:r>
              <a:rPr lang="ja-JP" altLang="en-US" b="1">
                <a:latin typeface="Hiragino Kaku Gothic ProN W6" panose="020B0300000000000000" pitchFamily="34" charset="-128"/>
                <a:ea typeface="Hiragino Kaku Gothic ProN W6" panose="020B0300000000000000" pitchFamily="34" charset="-128"/>
              </a:rPr>
              <a:t>未来予測の欠如：</a:t>
            </a:r>
            <a:r>
              <a:rPr lang="ja-JP" altLang="en-US"/>
              <a:t>「来週どうなるか」「月末の着地」が見えない</a:t>
            </a:r>
          </a:p>
          <a:p>
            <a:pPr marL="357188" indent="-357188">
              <a:lnSpc>
                <a:spcPct val="140000"/>
              </a:lnSpc>
              <a:spcBef>
                <a:spcPts val="600"/>
              </a:spcBef>
              <a:buFont typeface="+mj-lt"/>
              <a:buAutoNum type="arabicPeriod"/>
            </a:pPr>
            <a:r>
              <a:rPr lang="ja-JP" altLang="en-US" b="1">
                <a:latin typeface="Hiragino Kaku Gothic ProN W6" panose="020B0300000000000000" pitchFamily="34" charset="-128"/>
                <a:ea typeface="Hiragino Kaku Gothic ProN W6" panose="020B0300000000000000" pitchFamily="34" charset="-128"/>
              </a:rPr>
              <a:t>手戻りの常態化：</a:t>
            </a:r>
            <a:r>
              <a:rPr lang="ja-JP" altLang="en-US"/>
              <a:t>要件が曖昧なまま始まり、後工程で確認・修正が頻発</a:t>
            </a:r>
          </a:p>
          <a:p>
            <a:pPr marL="357188" indent="-357188">
              <a:lnSpc>
                <a:spcPct val="140000"/>
              </a:lnSpc>
              <a:spcBef>
                <a:spcPts val="600"/>
              </a:spcBef>
              <a:buFont typeface="+mj-lt"/>
              <a:buAutoNum type="arabicPeriod"/>
            </a:pPr>
            <a:r>
              <a:rPr lang="ja-JP" altLang="en-US" b="1">
                <a:latin typeface="Hiragino Kaku Gothic ProN W6" panose="020B0300000000000000" pitchFamily="34" charset="-128"/>
                <a:ea typeface="Hiragino Kaku Gothic ProN W6" panose="020B0300000000000000" pitchFamily="34" charset="-128"/>
              </a:rPr>
              <a:t>優先順位の形骸化：</a:t>
            </a:r>
            <a:r>
              <a:rPr lang="ja-JP" altLang="en-US"/>
              <a:t>「声の大きい人」「個人の関係性」で着手順が決まる</a:t>
            </a:r>
          </a:p>
          <a:p>
            <a:pPr marL="357188" indent="-357188">
              <a:lnSpc>
                <a:spcPct val="140000"/>
              </a:lnSpc>
              <a:spcBef>
                <a:spcPts val="600"/>
              </a:spcBef>
              <a:buFont typeface="+mj-lt"/>
              <a:buAutoNum type="arabicPeriod"/>
            </a:pPr>
            <a:r>
              <a:rPr lang="ja-JP" altLang="en-US" b="1">
                <a:latin typeface="Hiragino Kaku Gothic ProN W6" panose="020B0300000000000000" pitchFamily="34" charset="-128"/>
                <a:ea typeface="Hiragino Kaku Gothic ProN W6" panose="020B0300000000000000" pitchFamily="34" charset="-128"/>
              </a:rPr>
              <a:t>責任所在の不明確化：</a:t>
            </a:r>
            <a:r>
              <a:rPr lang="ja-JP" altLang="en-US"/>
              <a:t>「頼んだつもり」「やったつもり」の齟齬が発生</a:t>
            </a:r>
          </a:p>
          <a:p>
            <a:pPr marL="357188" indent="-357188">
              <a:lnSpc>
                <a:spcPct val="140000"/>
              </a:lnSpc>
              <a:spcBef>
                <a:spcPts val="600"/>
              </a:spcBef>
              <a:buFont typeface="+mj-lt"/>
              <a:buAutoNum type="arabicPeriod"/>
            </a:pPr>
            <a:r>
              <a:rPr lang="ja-JP" altLang="en-US" b="1">
                <a:latin typeface="Hiragino Kaku Gothic ProN W6" panose="020B0300000000000000" pitchFamily="34" charset="-128"/>
                <a:ea typeface="Hiragino Kaku Gothic ProN W6" panose="020B0300000000000000" pitchFamily="34" charset="-128"/>
              </a:rPr>
              <a:t>評価基準の曖昧さ：</a:t>
            </a:r>
            <a:r>
              <a:rPr lang="ja-JP" altLang="en-US"/>
              <a:t>何をもって完了（合格）か、合意がない</a:t>
            </a:r>
          </a:p>
          <a:p>
            <a:pPr marL="357188" indent="-357188">
              <a:lnSpc>
                <a:spcPct val="140000"/>
              </a:lnSpc>
              <a:spcBef>
                <a:spcPts val="600"/>
              </a:spcBef>
              <a:buFont typeface="+mj-lt"/>
              <a:buAutoNum type="arabicPeriod"/>
            </a:pPr>
            <a:r>
              <a:rPr lang="ja-JP" altLang="en-US" b="1">
                <a:latin typeface="Hiragino Kaku Gothic ProN W6" panose="020B0300000000000000" pitchFamily="34" charset="-128"/>
                <a:ea typeface="Hiragino Kaku Gothic ProN W6" panose="020B0300000000000000" pitchFamily="34" charset="-128"/>
              </a:rPr>
              <a:t>組織学習の停滞：</a:t>
            </a:r>
            <a:r>
              <a:rPr lang="ja-JP" altLang="en-US"/>
              <a:t>失敗が「個人のミス」で処理され、仕組改善につながらない</a:t>
            </a:r>
          </a:p>
          <a:p>
            <a:pPr marL="266700" indent="-257175">
              <a:lnSpc>
                <a:spcPct val="140000"/>
              </a:lnSpc>
              <a:spcBef>
                <a:spcPts val="1200"/>
              </a:spcBef>
              <a:buNone/>
            </a:pPr>
            <a:r>
              <a:rPr lang="en-US" altLang="ja-JP" dirty="0"/>
              <a:t>※</a:t>
            </a:r>
            <a:r>
              <a:rPr lang="ja-JP" altLang="en-US"/>
              <a:t>「風グラム」の理念はこの関係性を正常化するためのものでしたが、現状のアナログな管理手法では形骸化しています。</a:t>
            </a:r>
          </a:p>
        </p:txBody>
      </p:sp>
      <p:sp>
        <p:nvSpPr>
          <p:cNvPr id="4" name="スライド番号プレースホルダー 3">
            <a:extLst>
              <a:ext uri="{FF2B5EF4-FFF2-40B4-BE49-F238E27FC236}">
                <a16:creationId xmlns:a16="http://schemas.microsoft.com/office/drawing/2014/main" id="{5D450C18-B5D1-2798-CFA7-4E82DACE0F67}"/>
              </a:ext>
            </a:extLst>
          </p:cNvPr>
          <p:cNvSpPr>
            <a:spLocks noGrp="1"/>
          </p:cNvSpPr>
          <p:nvPr>
            <p:ph type="sldNum" sz="quarter" idx="12"/>
          </p:nvPr>
        </p:nvSpPr>
        <p:spPr/>
        <p:txBody>
          <a:bodyPr/>
          <a:lstStyle/>
          <a:p>
            <a:fld id="{1854EAFE-D38F-F545-9A19-0743AB92A8B9}" type="slidenum">
              <a:rPr kumimoji="1" lang="ja-JP" altLang="en-US" smtClean="0"/>
              <a:t>15</a:t>
            </a:fld>
            <a:endParaRPr kumimoji="1" lang="ja-JP" altLang="en-US"/>
          </a:p>
        </p:txBody>
      </p:sp>
    </p:spTree>
    <p:extLst>
      <p:ext uri="{BB962C8B-B14F-4D97-AF65-F5344CB8AC3E}">
        <p14:creationId xmlns:p14="http://schemas.microsoft.com/office/powerpoint/2010/main" val="2111483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DD5D23-46A5-9AEC-D7EA-3BF60EB8AAE9}"/>
              </a:ext>
            </a:extLst>
          </p:cNvPr>
          <p:cNvSpPr>
            <a:spLocks noGrp="1"/>
          </p:cNvSpPr>
          <p:nvPr>
            <p:ph type="title"/>
          </p:nvPr>
        </p:nvSpPr>
        <p:spPr/>
        <p:txBody>
          <a:bodyPr>
            <a:normAutofit/>
          </a:bodyPr>
          <a:lstStyle/>
          <a:p>
            <a:r>
              <a:rPr lang="ja-JP" altLang="ja-JP" sz="3600" b="1">
                <a:latin typeface="Hiragino Kaku Gothic ProN W6" panose="020B0300000000000000" pitchFamily="34" charset="-128"/>
                <a:ea typeface="Hiragino Kaku Gothic ProN W6" panose="020B0300000000000000" pitchFamily="34" charset="-128"/>
              </a:rPr>
              <a:t>構造的要因</a:t>
            </a:r>
            <a:r>
              <a:rPr lang="en-US" altLang="ja-JP" sz="3600" b="1" dirty="0">
                <a:latin typeface="Hiragino Kaku Gothic ProN W6" panose="020B0300000000000000" pitchFamily="34" charset="-128"/>
                <a:ea typeface="Hiragino Kaku Gothic ProN W6" panose="020B0300000000000000" pitchFamily="34" charset="-128"/>
              </a:rPr>
              <a:t>③</a:t>
            </a:r>
            <a:r>
              <a:rPr lang="ja-JP" altLang="ja-JP" sz="3600" b="1">
                <a:latin typeface="Hiragino Kaku Gothic ProN W6" panose="020B0300000000000000" pitchFamily="34" charset="-128"/>
                <a:ea typeface="Hiragino Kaku Gothic ProN W6" panose="020B0300000000000000" pitchFamily="34" charset="-128"/>
              </a:rPr>
              <a:t>： 【現場で起きている事実】</a:t>
            </a:r>
            <a:endParaRPr kumimoji="1" lang="ja-JP" altLang="en-US" sz="3600"/>
          </a:p>
        </p:txBody>
      </p:sp>
      <p:sp>
        <p:nvSpPr>
          <p:cNvPr id="3" name="コンテンツ プレースホルダー 2">
            <a:extLst>
              <a:ext uri="{FF2B5EF4-FFF2-40B4-BE49-F238E27FC236}">
                <a16:creationId xmlns:a16="http://schemas.microsoft.com/office/drawing/2014/main" id="{E7723CE3-9BE8-3F64-E544-4FD125CA0BC6}"/>
              </a:ext>
            </a:extLst>
          </p:cNvPr>
          <p:cNvSpPr>
            <a:spLocks noGrp="1"/>
          </p:cNvSpPr>
          <p:nvPr>
            <p:ph idx="1"/>
          </p:nvPr>
        </p:nvSpPr>
        <p:spPr>
          <a:xfrm>
            <a:off x="838200" y="1560443"/>
            <a:ext cx="10515600" cy="5161032"/>
          </a:xfrm>
        </p:spPr>
        <p:txBody>
          <a:bodyPr>
            <a:normAutofit fontScale="62500" lnSpcReduction="20000"/>
          </a:bodyPr>
          <a:lstStyle/>
          <a:p>
            <a:pPr lvl="0" fontAlgn="base">
              <a:lnSpc>
                <a:spcPct val="120000"/>
              </a:lnSpc>
              <a:spcBef>
                <a:spcPts val="1200"/>
              </a:spcBef>
            </a:pPr>
            <a:r>
              <a:rPr lang="ja-JP" altLang="ja-JP" b="1">
                <a:latin typeface="Hiragino Kaku Gothic ProN W6" panose="020B0300000000000000" pitchFamily="34" charset="-128"/>
                <a:ea typeface="Hiragino Kaku Gothic ProN W6" panose="020B0300000000000000" pitchFamily="34" charset="-128"/>
              </a:rPr>
              <a:t>作業量のブラックボックス化</a:t>
            </a:r>
            <a:r>
              <a:rPr lang="en-US" altLang="ja-JP" b="1" dirty="0">
                <a:latin typeface="Hiragino Kaku Gothic ProN W6" panose="020B0300000000000000" pitchFamily="34" charset="-128"/>
                <a:ea typeface="Hiragino Kaku Gothic ProN W6" panose="020B0300000000000000" pitchFamily="34" charset="-128"/>
              </a:rPr>
              <a:t>:</a:t>
            </a:r>
            <a:br>
              <a:rPr lang="en-US" altLang="ja-JP" dirty="0"/>
            </a:br>
            <a:r>
              <a:rPr lang="ja-JP" altLang="ja-JP"/>
              <a:t>「部下が具体的にどんな手順で作業しているか、ブラックボックスになっていて見えない」「担当者しかわからない業務が多く、その人が休んだら回らない」という懸念が示されています。これはマネジメント層が適切な指示を出せず、個人のスキルに依存せざるを得ない状況を表しています。</a:t>
            </a:r>
          </a:p>
          <a:p>
            <a:pPr lvl="0" fontAlgn="base">
              <a:lnSpc>
                <a:spcPct val="120000"/>
              </a:lnSpc>
              <a:spcBef>
                <a:spcPts val="1200"/>
              </a:spcBef>
            </a:pPr>
            <a:r>
              <a:rPr lang="ja-JP" altLang="ja-JP" sz="2900" b="1">
                <a:latin typeface="Hiragino Kaku Gothic ProN W6" panose="020B0300000000000000" pitchFamily="34" charset="-128"/>
                <a:ea typeface="Hiragino Kaku Gothic ProN W6" panose="020B0300000000000000" pitchFamily="34" charset="-128"/>
              </a:rPr>
              <a:t>責任所在の不明確化と手戻り</a:t>
            </a:r>
            <a:r>
              <a:rPr lang="en-US" altLang="ja-JP" sz="2900" b="1" dirty="0">
                <a:latin typeface="Hiragino Kaku Gothic ProN W6" panose="020B0300000000000000" pitchFamily="34" charset="-128"/>
                <a:ea typeface="Hiragino Kaku Gothic ProN W6" panose="020B0300000000000000" pitchFamily="34" charset="-128"/>
              </a:rPr>
              <a:t>:</a:t>
            </a:r>
            <a:br>
              <a:rPr lang="en-US" altLang="ja-JP" sz="2900" b="1" dirty="0">
                <a:latin typeface="Hiragino Kaku Gothic ProN W6" panose="020B0300000000000000" pitchFamily="34" charset="-128"/>
                <a:ea typeface="Hiragino Kaku Gothic ProN W6" panose="020B0300000000000000" pitchFamily="34" charset="-128"/>
              </a:rPr>
            </a:br>
            <a:r>
              <a:rPr lang="ja-JP" altLang="ja-JP"/>
              <a:t>「現場から回ってくる伝票に明確な指示（按分先など）がない。自分で判断して処理しているが、これで合っているのか不安なまま進めている」という声があります。依頼が曖昧なため、受託者（経理）が本来負うべきでない判断責任を負わされています。</a:t>
            </a:r>
          </a:p>
          <a:p>
            <a:pPr lvl="0" fontAlgn="base">
              <a:lnSpc>
                <a:spcPct val="120000"/>
              </a:lnSpc>
              <a:spcBef>
                <a:spcPts val="1200"/>
              </a:spcBef>
            </a:pPr>
            <a:r>
              <a:rPr lang="ja-JP" altLang="ja-JP" sz="2900" b="1">
                <a:latin typeface="Hiragino Kaku Gothic ProN W6" panose="020B0300000000000000" pitchFamily="34" charset="-128"/>
                <a:ea typeface="Hiragino Kaku Gothic ProN W6" panose="020B0300000000000000" pitchFamily="34" charset="-128"/>
              </a:rPr>
              <a:t>役割分担の曖昧さ</a:t>
            </a:r>
            <a:r>
              <a:rPr lang="en-US" altLang="ja-JP" sz="2900" b="1" dirty="0">
                <a:latin typeface="Hiragino Kaku Gothic ProN W6" panose="020B0300000000000000" pitchFamily="34" charset="-128"/>
                <a:ea typeface="Hiragino Kaku Gothic ProN W6" panose="020B0300000000000000" pitchFamily="34" charset="-128"/>
              </a:rPr>
              <a:t>:</a:t>
            </a:r>
            <a:br>
              <a:rPr lang="en-US" altLang="ja-JP" dirty="0"/>
            </a:br>
            <a:r>
              <a:rPr lang="ja-JP" altLang="ja-JP"/>
              <a:t>「誰の仕事かわからない業務」が本部に流れ込み、本部は断れずに対応しています。現場（依頼者）からの依頼が不明確なまま、本部（実行者）が尻拭いをする構図が固定化しています。</a:t>
            </a:r>
            <a:br>
              <a:rPr lang="en-US" altLang="ja-JP" dirty="0"/>
            </a:br>
            <a:r>
              <a:rPr lang="ja-JP" altLang="ja-JP"/>
              <a:t>現場から「規定の確認」や「操作方法」の電話が</a:t>
            </a:r>
            <a:r>
              <a:rPr lang="en-US" altLang="ja-JP" dirty="0"/>
              <a:t>1</a:t>
            </a:r>
            <a:r>
              <a:rPr lang="ja-JP" altLang="ja-JP"/>
              <a:t>日</a:t>
            </a:r>
            <a:r>
              <a:rPr lang="en-US" altLang="ja-JP" dirty="0"/>
              <a:t>30</a:t>
            </a:r>
            <a:r>
              <a:rPr lang="ja-JP" altLang="ja-JP"/>
              <a:t>〜</a:t>
            </a:r>
            <a:r>
              <a:rPr lang="en-US" altLang="ja-JP" dirty="0"/>
              <a:t>50</a:t>
            </a:r>
            <a:r>
              <a:rPr lang="ja-JP" altLang="ja-JP"/>
              <a:t>件殺到しています。マニュアル（風グラム）は形骸化しており、「探すより聞く方が早い」状態です。</a:t>
            </a:r>
          </a:p>
          <a:p>
            <a:pPr lvl="0" fontAlgn="base">
              <a:lnSpc>
                <a:spcPct val="120000"/>
              </a:lnSpc>
              <a:spcBef>
                <a:spcPts val="1200"/>
              </a:spcBef>
            </a:pPr>
            <a:r>
              <a:rPr lang="ja-JP" altLang="ja-JP" sz="2900" b="1">
                <a:latin typeface="Hiragino Kaku Gothic ProN W6" panose="020B0300000000000000" pitchFamily="34" charset="-128"/>
                <a:ea typeface="Hiragino Kaku Gothic ProN W6" panose="020B0300000000000000" pitchFamily="34" charset="-128"/>
              </a:rPr>
              <a:t>未来予測の欠如</a:t>
            </a:r>
            <a:r>
              <a:rPr lang="en-US" altLang="ja-JP" sz="2900" b="1" dirty="0">
                <a:latin typeface="Hiragino Kaku Gothic ProN W6" panose="020B0300000000000000" pitchFamily="34" charset="-128"/>
                <a:ea typeface="Hiragino Kaku Gothic ProN W6" panose="020B0300000000000000" pitchFamily="34" charset="-128"/>
              </a:rPr>
              <a:t>:</a:t>
            </a:r>
            <a:br>
              <a:rPr lang="en-US" altLang="ja-JP" dirty="0"/>
            </a:br>
            <a:r>
              <a:rPr lang="ja-JP" altLang="ja-JP"/>
              <a:t>「現場の勤怠データが期限通りに来ない、来ても修正が必要な状態」が常態化しており、給与計算業務の開始時期や終了時期が予測できない（計画が立てられない）状況にあります。</a:t>
            </a:r>
          </a:p>
        </p:txBody>
      </p:sp>
      <p:sp>
        <p:nvSpPr>
          <p:cNvPr id="4" name="スライド番号プレースホルダー 3">
            <a:extLst>
              <a:ext uri="{FF2B5EF4-FFF2-40B4-BE49-F238E27FC236}">
                <a16:creationId xmlns:a16="http://schemas.microsoft.com/office/drawing/2014/main" id="{5DCBB54D-D83C-1816-1CEB-6AFBAC92E0F6}"/>
              </a:ext>
            </a:extLst>
          </p:cNvPr>
          <p:cNvSpPr>
            <a:spLocks noGrp="1"/>
          </p:cNvSpPr>
          <p:nvPr>
            <p:ph type="sldNum" sz="quarter" idx="12"/>
          </p:nvPr>
        </p:nvSpPr>
        <p:spPr/>
        <p:txBody>
          <a:bodyPr/>
          <a:lstStyle/>
          <a:p>
            <a:fld id="{1854EAFE-D38F-F545-9A19-0743AB92A8B9}" type="slidenum">
              <a:rPr kumimoji="1" lang="ja-JP" altLang="en-US" smtClean="0"/>
              <a:t>16</a:t>
            </a:fld>
            <a:endParaRPr kumimoji="1" lang="ja-JP" altLang="en-US"/>
          </a:p>
        </p:txBody>
      </p:sp>
    </p:spTree>
    <p:extLst>
      <p:ext uri="{BB962C8B-B14F-4D97-AF65-F5344CB8AC3E}">
        <p14:creationId xmlns:p14="http://schemas.microsoft.com/office/powerpoint/2010/main" val="823459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7A051F-A906-16A1-A041-5202CD95D780}"/>
              </a:ext>
            </a:extLst>
          </p:cNvPr>
          <p:cNvSpPr>
            <a:spLocks noGrp="1"/>
          </p:cNvSpPr>
          <p:nvPr>
            <p:ph type="sldNum" sz="quarter" idx="12"/>
          </p:nvPr>
        </p:nvSpPr>
        <p:spPr/>
        <p:txBody>
          <a:bodyPr/>
          <a:lstStyle/>
          <a:p>
            <a:fld id="{1854EAFE-D38F-F545-9A19-0743AB92A8B9}" type="slidenum">
              <a:rPr kumimoji="1" lang="ja-JP" altLang="en-US" smtClean="0"/>
              <a:t>17</a:t>
            </a:fld>
            <a:endParaRPr kumimoji="1" lang="ja-JP" altLang="en-US"/>
          </a:p>
        </p:txBody>
      </p:sp>
      <p:pic>
        <p:nvPicPr>
          <p:cNvPr id="4" name="図 3" descr="テキスト が含まれている画像&#10;&#10;AI 生成コンテンツは誤りを含む可能性があります。">
            <a:extLst>
              <a:ext uri="{FF2B5EF4-FFF2-40B4-BE49-F238E27FC236}">
                <a16:creationId xmlns:a16="http://schemas.microsoft.com/office/drawing/2014/main" id="{9F8CC9EC-42FA-5E6B-8290-AD9295A5395A}"/>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3399038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0D7C628-00AF-6B65-0893-F87E2C39B5B3}"/>
              </a:ext>
            </a:extLst>
          </p:cNvPr>
          <p:cNvSpPr>
            <a:spLocks noGrp="1"/>
          </p:cNvSpPr>
          <p:nvPr>
            <p:ph type="title"/>
          </p:nvPr>
        </p:nvSpPr>
        <p:spPr>
          <a:xfrm>
            <a:off x="831850" y="1709738"/>
            <a:ext cx="10521950" cy="2852737"/>
          </a:xfrm>
        </p:spPr>
        <p:txBody>
          <a:bodyPr>
            <a:normAutofit/>
          </a:bodyPr>
          <a:lstStyle/>
          <a:p>
            <a:r>
              <a:rPr lang="ja-JP" altLang="en-US"/>
              <a:t>課題の解決</a:t>
            </a:r>
            <a:r>
              <a:rPr lang="ja-JP" altLang="ja-JP"/>
              <a:t>（</a:t>
            </a:r>
            <a:r>
              <a:rPr lang="ja-JP" altLang="en-US"/>
              <a:t>改革</a:t>
            </a:r>
            <a:r>
              <a:rPr lang="ja-JP" altLang="ja-JP"/>
              <a:t>の方向性）</a:t>
            </a:r>
            <a:br>
              <a:rPr lang="en-US" altLang="ja-JP" dirty="0"/>
            </a:br>
            <a:r>
              <a:rPr lang="ja-JP" altLang="ja-JP">
                <a:solidFill>
                  <a:srgbClr val="C00000"/>
                </a:solidFill>
              </a:rPr>
              <a:t>新しい業務運営の</a:t>
            </a:r>
            <a:r>
              <a:rPr lang="en-US" altLang="ja-JP" dirty="0">
                <a:solidFill>
                  <a:srgbClr val="C00000"/>
                </a:solidFill>
              </a:rPr>
              <a:t>3</a:t>
            </a:r>
            <a:r>
              <a:rPr lang="ja-JP" altLang="ja-JP">
                <a:solidFill>
                  <a:srgbClr val="C00000"/>
                </a:solidFill>
              </a:rPr>
              <a:t>つの原則</a:t>
            </a:r>
            <a:endParaRPr kumimoji="1" lang="ja-JP" altLang="en-US">
              <a:solidFill>
                <a:srgbClr val="C00000"/>
              </a:solidFill>
            </a:endParaRPr>
          </a:p>
        </p:txBody>
      </p:sp>
      <p:sp>
        <p:nvSpPr>
          <p:cNvPr id="6" name="テキスト プレースホルダー 5">
            <a:extLst>
              <a:ext uri="{FF2B5EF4-FFF2-40B4-BE49-F238E27FC236}">
                <a16:creationId xmlns:a16="http://schemas.microsoft.com/office/drawing/2014/main" id="{30A09E71-CD26-637E-1194-2D61579B68E0}"/>
              </a:ext>
            </a:extLst>
          </p:cNvPr>
          <p:cNvSpPr>
            <a:spLocks noGrp="1"/>
          </p:cNvSpPr>
          <p:nvPr>
            <p:ph type="body" idx="1"/>
          </p:nvPr>
        </p:nvSpPr>
        <p:spPr/>
        <p:txBody>
          <a:bodyPr/>
          <a:lstStyle/>
          <a:p>
            <a:r>
              <a:rPr lang="ja-JP" altLang="ja-JP"/>
              <a:t>これらは、これらは、業種</a:t>
            </a:r>
            <a:r>
              <a:rPr lang="ja-JP" altLang="en-US"/>
              <a:t>・</a:t>
            </a:r>
            <a:r>
              <a:rPr lang="ja-JP" altLang="ja-JP"/>
              <a:t>業態</a:t>
            </a:r>
            <a:r>
              <a:rPr lang="ja-JP" altLang="en-US"/>
              <a:t>・</a:t>
            </a:r>
            <a:r>
              <a:rPr lang="ja-JP" altLang="ja-JP"/>
              <a:t>規模を問わず「仕事を組織として回す」ための基本原則として整理したものです。</a:t>
            </a:r>
          </a:p>
        </p:txBody>
      </p:sp>
      <p:sp>
        <p:nvSpPr>
          <p:cNvPr id="4" name="スライド番号プレースホルダー 3">
            <a:extLst>
              <a:ext uri="{FF2B5EF4-FFF2-40B4-BE49-F238E27FC236}">
                <a16:creationId xmlns:a16="http://schemas.microsoft.com/office/drawing/2014/main" id="{F17EEB03-B992-BF24-B73C-E145ADD6A25F}"/>
              </a:ext>
            </a:extLst>
          </p:cNvPr>
          <p:cNvSpPr>
            <a:spLocks noGrp="1"/>
          </p:cNvSpPr>
          <p:nvPr>
            <p:ph type="sldNum" sz="quarter" idx="12"/>
          </p:nvPr>
        </p:nvSpPr>
        <p:spPr/>
        <p:txBody>
          <a:bodyPr/>
          <a:lstStyle/>
          <a:p>
            <a:fld id="{1854EAFE-D38F-F545-9A19-0743AB92A8B9}" type="slidenum">
              <a:rPr kumimoji="1" lang="ja-JP" altLang="en-US" smtClean="0"/>
              <a:t>18</a:t>
            </a:fld>
            <a:endParaRPr kumimoji="1" lang="ja-JP" altLang="en-US"/>
          </a:p>
        </p:txBody>
      </p:sp>
    </p:spTree>
    <p:extLst>
      <p:ext uri="{BB962C8B-B14F-4D97-AF65-F5344CB8AC3E}">
        <p14:creationId xmlns:p14="http://schemas.microsoft.com/office/powerpoint/2010/main" val="3371454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A68DED-3A46-4651-6006-C618C50F66FF}"/>
              </a:ext>
            </a:extLst>
          </p:cNvPr>
          <p:cNvSpPr>
            <a:spLocks noGrp="1"/>
          </p:cNvSpPr>
          <p:nvPr>
            <p:ph type="sldNum" sz="quarter" idx="12"/>
          </p:nvPr>
        </p:nvSpPr>
        <p:spPr/>
        <p:txBody>
          <a:bodyPr/>
          <a:lstStyle/>
          <a:p>
            <a:fld id="{1854EAFE-D38F-F545-9A19-0743AB92A8B9}" type="slidenum">
              <a:rPr kumimoji="1" lang="ja-JP" altLang="en-US" smtClean="0"/>
              <a:t>19</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3238F279-AB62-9338-CC02-9CB701B9DD78}"/>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3344006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324FE46-E170-1D49-A6CE-3DE1519E6C6D}"/>
              </a:ext>
            </a:extLst>
          </p:cNvPr>
          <p:cNvSpPr>
            <a:spLocks noGrp="1"/>
          </p:cNvSpPr>
          <p:nvPr>
            <p:ph type="title"/>
          </p:nvPr>
        </p:nvSpPr>
        <p:spPr>
          <a:xfrm>
            <a:off x="963814" y="427929"/>
            <a:ext cx="9720072" cy="1499616"/>
          </a:xfrm>
        </p:spPr>
        <p:txBody>
          <a:bodyPr anchor="t"/>
          <a:lstStyle/>
          <a:p>
            <a:r>
              <a:rPr lang="ja-JP" altLang="en-US"/>
              <a:t>自己紹介（職歴）</a:t>
            </a:r>
            <a:endParaRPr kumimoji="1" lang="ja-JP" altLang="en-US"/>
          </a:p>
        </p:txBody>
      </p:sp>
      <p:sp>
        <p:nvSpPr>
          <p:cNvPr id="3" name="コンテンツ プレースホルダー 2">
            <a:extLst>
              <a:ext uri="{FF2B5EF4-FFF2-40B4-BE49-F238E27FC236}">
                <a16:creationId xmlns:a16="http://schemas.microsoft.com/office/drawing/2014/main" id="{7242D4E1-BDB7-404E-922B-D6AAB3684178}"/>
              </a:ext>
            </a:extLst>
          </p:cNvPr>
          <p:cNvSpPr>
            <a:spLocks noGrp="1"/>
          </p:cNvSpPr>
          <p:nvPr>
            <p:ph sz="half" idx="1"/>
          </p:nvPr>
        </p:nvSpPr>
        <p:spPr>
          <a:xfrm>
            <a:off x="146756" y="1348903"/>
            <a:ext cx="6055927" cy="5523392"/>
          </a:xfrm>
        </p:spPr>
        <p:txBody>
          <a:bodyPr>
            <a:normAutofit fontScale="62500" lnSpcReduction="20000"/>
          </a:bodyPr>
          <a:lstStyle/>
          <a:p>
            <a:pPr marL="148536" lvl="1" indent="0">
              <a:lnSpc>
                <a:spcPct val="120000"/>
              </a:lnSpc>
              <a:spcBef>
                <a:spcPts val="600"/>
              </a:spcBef>
              <a:spcAft>
                <a:spcPts val="0"/>
              </a:spcAft>
              <a:buClr>
                <a:schemeClr val="tx2"/>
              </a:buClr>
              <a:buNone/>
            </a:pPr>
            <a:r>
              <a:rPr lang="ja-JP" altLang="en-US" sz="2600"/>
              <a:t>名古屋大学工学部原子核工学科卒業後</a:t>
            </a:r>
            <a:r>
              <a:rPr lang="en-US" altLang="ja-JP" sz="2600" dirty="0"/>
              <a:t>〜</a:t>
            </a:r>
          </a:p>
          <a:p>
            <a:pPr marL="389736" lvl="1" indent="-241200">
              <a:lnSpc>
                <a:spcPct val="120000"/>
              </a:lnSpc>
              <a:spcBef>
                <a:spcPts val="1200"/>
              </a:spcBef>
              <a:spcAft>
                <a:spcPts val="0"/>
              </a:spcAft>
              <a:buClr>
                <a:schemeClr val="tx2"/>
              </a:buClr>
              <a:buFont typeface="Wingdings" pitchFamily="2" charset="2"/>
              <a:buChar char="n"/>
            </a:pPr>
            <a:r>
              <a:rPr lang="en-US" altLang="ja-JP" sz="2900" dirty="0"/>
              <a:t>1986~1991 </a:t>
            </a:r>
            <a:r>
              <a:rPr lang="ja-JP" altLang="en-US" sz="2900"/>
              <a:t>日立製作所（</a:t>
            </a:r>
            <a:r>
              <a:rPr lang="en" altLang="ja-JP" sz="2900" dirty="0"/>
              <a:t>SE</a:t>
            </a:r>
            <a:r>
              <a:rPr lang="ja-JP" altLang="en" sz="2900"/>
              <a:t>）</a:t>
            </a:r>
          </a:p>
          <a:p>
            <a:pPr marL="572616" lvl="2" indent="-241200">
              <a:lnSpc>
                <a:spcPct val="120000"/>
              </a:lnSpc>
              <a:spcBef>
                <a:spcPts val="600"/>
              </a:spcBef>
              <a:spcAft>
                <a:spcPts val="0"/>
              </a:spcAft>
              <a:buClr>
                <a:schemeClr val="tx2"/>
              </a:buClr>
              <a:buFont typeface="Wingdings" pitchFamily="2" charset="2"/>
              <a:buChar char="n"/>
            </a:pPr>
            <a:r>
              <a:rPr lang="ja-JP" altLang="en-US" sz="2500"/>
              <a:t>グループ統合ネットワーク構築</a:t>
            </a:r>
          </a:p>
          <a:p>
            <a:pPr marL="718920" lvl="3" indent="-241200">
              <a:lnSpc>
                <a:spcPct val="120000"/>
              </a:lnSpc>
              <a:spcBef>
                <a:spcPts val="600"/>
              </a:spcBef>
              <a:spcAft>
                <a:spcPts val="0"/>
              </a:spcAft>
              <a:buClr>
                <a:schemeClr val="tx2"/>
              </a:buClr>
              <a:buFont typeface="Wingdings" pitchFamily="2" charset="2"/>
              <a:buChar char="n"/>
            </a:pPr>
            <a:r>
              <a:rPr lang="ja-JP" altLang="en-US" sz="2200"/>
              <a:t>ネットワーク、</a:t>
            </a:r>
            <a:r>
              <a:rPr lang="en" altLang="ja-JP" sz="2200" dirty="0"/>
              <a:t>AI</a:t>
            </a:r>
            <a:r>
              <a:rPr lang="ja-JP" altLang="en" sz="2200"/>
              <a:t>、</a:t>
            </a:r>
            <a:r>
              <a:rPr lang="ja-JP" altLang="en-US" sz="2200"/>
              <a:t>生産管理</a:t>
            </a:r>
          </a:p>
          <a:p>
            <a:pPr marL="389736" lvl="1" indent="-241200">
              <a:lnSpc>
                <a:spcPct val="120000"/>
              </a:lnSpc>
              <a:spcBef>
                <a:spcPts val="1200"/>
              </a:spcBef>
              <a:spcAft>
                <a:spcPts val="0"/>
              </a:spcAft>
              <a:buClr>
                <a:schemeClr val="tx2"/>
              </a:buClr>
              <a:buFont typeface="Wingdings" pitchFamily="2" charset="2"/>
              <a:buChar char="n"/>
            </a:pPr>
            <a:r>
              <a:rPr lang="en-US" altLang="ja-JP" sz="2900" dirty="0">
                <a:solidFill>
                  <a:srgbClr val="C00000"/>
                </a:solidFill>
              </a:rPr>
              <a:t>1991~1998 </a:t>
            </a:r>
            <a:r>
              <a:rPr lang="ja-JP" altLang="en-US" sz="2900">
                <a:solidFill>
                  <a:srgbClr val="C00000"/>
                </a:solidFill>
              </a:rPr>
              <a:t>三井物産（情報通信システム部課長）</a:t>
            </a:r>
          </a:p>
          <a:p>
            <a:pPr marL="572616" lvl="2" indent="-241200">
              <a:lnSpc>
                <a:spcPct val="120000"/>
              </a:lnSpc>
              <a:spcBef>
                <a:spcPts val="600"/>
              </a:spcBef>
              <a:spcAft>
                <a:spcPts val="0"/>
              </a:spcAft>
              <a:buClr>
                <a:schemeClr val="tx2"/>
              </a:buClr>
              <a:buFont typeface="Wingdings" pitchFamily="2" charset="2"/>
              <a:buChar char="n"/>
            </a:pPr>
            <a:r>
              <a:rPr lang="ja-JP" altLang="en-US" sz="2500" b="1"/>
              <a:t>業務構造改革</a:t>
            </a:r>
            <a:r>
              <a:rPr lang="ja-JP" altLang="en-US" sz="2500"/>
              <a:t>（部門独立採算制の導入）</a:t>
            </a:r>
            <a:endParaRPr lang="en-US" altLang="ja-JP" sz="2500" dirty="0"/>
          </a:p>
          <a:p>
            <a:pPr marL="718920" lvl="3" indent="-241200">
              <a:lnSpc>
                <a:spcPct val="120000"/>
              </a:lnSpc>
              <a:spcBef>
                <a:spcPts val="600"/>
              </a:spcBef>
              <a:spcAft>
                <a:spcPts val="0"/>
              </a:spcAft>
              <a:buClr>
                <a:schemeClr val="tx2"/>
              </a:buClr>
              <a:buFont typeface="Wingdings" pitchFamily="2" charset="2"/>
              <a:buChar char="n"/>
            </a:pPr>
            <a:r>
              <a:rPr lang="ja-JP" altLang="en-US" sz="2200"/>
              <a:t>通信・基幹システム再構築</a:t>
            </a:r>
            <a:endParaRPr lang="en-US" altLang="ja-JP" sz="2200" dirty="0"/>
          </a:p>
          <a:p>
            <a:pPr marL="718920" lvl="3" indent="-241200">
              <a:lnSpc>
                <a:spcPct val="120000"/>
              </a:lnSpc>
              <a:spcBef>
                <a:spcPts val="600"/>
              </a:spcBef>
              <a:spcAft>
                <a:spcPts val="0"/>
              </a:spcAft>
              <a:buClr>
                <a:schemeClr val="tx2"/>
              </a:buClr>
              <a:buFont typeface="Wingdings" pitchFamily="2" charset="2"/>
              <a:buChar char="n"/>
            </a:pPr>
            <a:r>
              <a:rPr lang="ja-JP" altLang="en-US" sz="2200"/>
              <a:t>エンタープライズ・アーキテクチャ</a:t>
            </a:r>
          </a:p>
          <a:p>
            <a:pPr marL="901800" lvl="4" indent="-241200">
              <a:lnSpc>
                <a:spcPct val="120000"/>
              </a:lnSpc>
              <a:spcBef>
                <a:spcPts val="600"/>
              </a:spcBef>
              <a:spcAft>
                <a:spcPts val="0"/>
              </a:spcAft>
              <a:buClr>
                <a:schemeClr val="tx2"/>
              </a:buClr>
              <a:buFont typeface="Wingdings" pitchFamily="2" charset="2"/>
              <a:buChar char="n"/>
            </a:pPr>
            <a:r>
              <a:rPr lang="ja-JP" altLang="en-US" sz="1900"/>
              <a:t>オープン化（ダウンサイジング）、クライアントサーバ、ネットワーク</a:t>
            </a:r>
          </a:p>
          <a:p>
            <a:pPr marL="389736" lvl="1" indent="-241200">
              <a:lnSpc>
                <a:spcPct val="120000"/>
              </a:lnSpc>
              <a:spcBef>
                <a:spcPts val="1200"/>
              </a:spcBef>
              <a:spcAft>
                <a:spcPts val="0"/>
              </a:spcAft>
              <a:buClr>
                <a:schemeClr val="tx2"/>
              </a:buClr>
              <a:buFont typeface="Wingdings" pitchFamily="2" charset="2"/>
              <a:buChar char="n"/>
            </a:pPr>
            <a:r>
              <a:rPr lang="en-US" altLang="ja-JP" sz="2900" dirty="0">
                <a:solidFill>
                  <a:srgbClr val="C00000"/>
                </a:solidFill>
              </a:rPr>
              <a:t>1998~2006 </a:t>
            </a:r>
            <a:r>
              <a:rPr lang="ja-JP" altLang="en-US" sz="2900">
                <a:solidFill>
                  <a:srgbClr val="C00000"/>
                </a:solidFill>
              </a:rPr>
              <a:t>テレビ朝日（情報システム局副部長）</a:t>
            </a:r>
          </a:p>
          <a:p>
            <a:pPr marL="572616" lvl="2" indent="-241200">
              <a:lnSpc>
                <a:spcPct val="120000"/>
              </a:lnSpc>
              <a:spcBef>
                <a:spcPts val="600"/>
              </a:spcBef>
              <a:spcAft>
                <a:spcPts val="0"/>
              </a:spcAft>
              <a:buClr>
                <a:schemeClr val="tx2"/>
              </a:buClr>
              <a:buFont typeface="Wingdings" pitchFamily="2" charset="2"/>
              <a:buChar char="n"/>
            </a:pPr>
            <a:r>
              <a:rPr lang="ja-JP" altLang="en-US" sz="2500" b="1"/>
              <a:t>業務構造改革</a:t>
            </a:r>
            <a:r>
              <a:rPr lang="ja-JP" altLang="en-US" sz="2500"/>
              <a:t>（デジタル放送対応）</a:t>
            </a:r>
            <a:endParaRPr lang="en-US" altLang="ja-JP" sz="2500" dirty="0"/>
          </a:p>
          <a:p>
            <a:pPr marL="718920" lvl="3" indent="-241200">
              <a:lnSpc>
                <a:spcPct val="120000"/>
              </a:lnSpc>
              <a:spcBef>
                <a:spcPts val="600"/>
              </a:spcBef>
              <a:spcAft>
                <a:spcPts val="0"/>
              </a:spcAft>
              <a:buClr>
                <a:schemeClr val="tx2"/>
              </a:buClr>
              <a:buFont typeface="Wingdings" pitchFamily="2" charset="2"/>
              <a:buChar char="n"/>
            </a:pPr>
            <a:r>
              <a:rPr lang="ja-JP" altLang="en-US" sz="2200"/>
              <a:t>システム環境再構築、本社移転</a:t>
            </a:r>
          </a:p>
          <a:p>
            <a:pPr marL="718920" lvl="3" indent="-241200">
              <a:lnSpc>
                <a:spcPct val="120000"/>
              </a:lnSpc>
              <a:spcBef>
                <a:spcPts val="600"/>
              </a:spcBef>
              <a:spcAft>
                <a:spcPts val="0"/>
              </a:spcAft>
              <a:buClr>
                <a:schemeClr val="tx2"/>
              </a:buClr>
              <a:buFont typeface="Wingdings" pitchFamily="2" charset="2"/>
              <a:buChar char="n"/>
            </a:pPr>
            <a:r>
              <a:rPr lang="ja-JP" altLang="en-US" sz="2200"/>
              <a:t>エンタープライズ・アーキテクチャ、システム開発方法論</a:t>
            </a:r>
            <a:endParaRPr lang="en-US" altLang="ja-JP" sz="2200" dirty="0"/>
          </a:p>
          <a:p>
            <a:pPr marL="389736" lvl="1" indent="-241200">
              <a:lnSpc>
                <a:spcPct val="120000"/>
              </a:lnSpc>
              <a:spcBef>
                <a:spcPts val="1200"/>
              </a:spcBef>
              <a:spcAft>
                <a:spcPts val="0"/>
              </a:spcAft>
              <a:buClr>
                <a:schemeClr val="tx2"/>
              </a:buClr>
              <a:buFont typeface="Wingdings" pitchFamily="2" charset="2"/>
              <a:buChar char="n"/>
            </a:pPr>
            <a:r>
              <a:rPr lang="en-US" altLang="ja-JP" sz="3000" dirty="0"/>
              <a:t>2006~2007 </a:t>
            </a:r>
            <a:r>
              <a:rPr lang="ja-JP" altLang="en-US" sz="3000"/>
              <a:t>某ベンチャー（執行役開発本部長）</a:t>
            </a:r>
          </a:p>
          <a:p>
            <a:pPr marL="572616" lvl="2" indent="-241200">
              <a:lnSpc>
                <a:spcPct val="120000"/>
              </a:lnSpc>
              <a:spcBef>
                <a:spcPts val="600"/>
              </a:spcBef>
              <a:spcAft>
                <a:spcPts val="0"/>
              </a:spcAft>
              <a:buClr>
                <a:schemeClr val="tx2"/>
              </a:buClr>
              <a:buFont typeface="Wingdings" pitchFamily="2" charset="2"/>
              <a:buChar char="n"/>
            </a:pPr>
            <a:r>
              <a:rPr lang="ja-JP" altLang="en-US" sz="2600"/>
              <a:t>小売業向けパッケージ開発</a:t>
            </a:r>
            <a:endParaRPr lang="ja-JP" altLang="en-US" sz="2200"/>
          </a:p>
          <a:p>
            <a:endParaRPr kumimoji="1" lang="ja-JP" altLang="en-US"/>
          </a:p>
        </p:txBody>
      </p:sp>
      <p:sp>
        <p:nvSpPr>
          <p:cNvPr id="4" name="コンテンツ プレースホルダー 3">
            <a:extLst>
              <a:ext uri="{FF2B5EF4-FFF2-40B4-BE49-F238E27FC236}">
                <a16:creationId xmlns:a16="http://schemas.microsoft.com/office/drawing/2014/main" id="{6FBEAF28-1A5F-054D-B61A-135DB4016B53}"/>
              </a:ext>
            </a:extLst>
          </p:cNvPr>
          <p:cNvSpPr>
            <a:spLocks noGrp="1"/>
          </p:cNvSpPr>
          <p:nvPr>
            <p:ph sz="half" idx="2"/>
          </p:nvPr>
        </p:nvSpPr>
        <p:spPr>
          <a:xfrm>
            <a:off x="5801710" y="1547649"/>
            <a:ext cx="6243534" cy="5247594"/>
          </a:xfrm>
        </p:spPr>
        <p:txBody>
          <a:bodyPr>
            <a:normAutofit fontScale="62500" lnSpcReduction="20000"/>
          </a:bodyPr>
          <a:lstStyle/>
          <a:p>
            <a:pPr marL="389736" lvl="1" indent="-241200">
              <a:lnSpc>
                <a:spcPct val="120000"/>
              </a:lnSpc>
              <a:spcBef>
                <a:spcPts val="600"/>
              </a:spcBef>
              <a:spcAft>
                <a:spcPts val="0"/>
              </a:spcAft>
              <a:buClr>
                <a:schemeClr val="tx2"/>
              </a:buClr>
              <a:buFont typeface="Wingdings" pitchFamily="2" charset="2"/>
              <a:buChar char="n"/>
            </a:pPr>
            <a:r>
              <a:rPr lang="en-US" altLang="ja-JP" sz="3000" dirty="0"/>
              <a:t>2007~ </a:t>
            </a:r>
            <a:r>
              <a:rPr lang="ja-JP" altLang="en" sz="3000"/>
              <a:t>ｅＭｕ</a:t>
            </a:r>
            <a:r>
              <a:rPr lang="ja-JP" altLang="en-US" sz="3000"/>
              <a:t>設立</a:t>
            </a:r>
          </a:p>
          <a:p>
            <a:pPr marL="572616" lvl="2" indent="-241200">
              <a:lnSpc>
                <a:spcPct val="120000"/>
              </a:lnSpc>
              <a:spcBef>
                <a:spcPts val="600"/>
              </a:spcBef>
              <a:spcAft>
                <a:spcPts val="0"/>
              </a:spcAft>
              <a:buClr>
                <a:schemeClr val="tx2"/>
              </a:buClr>
              <a:buFont typeface="Wingdings" pitchFamily="2" charset="2"/>
              <a:buChar char="n"/>
            </a:pPr>
            <a:r>
              <a:rPr lang="ja-JP" altLang="en-US" sz="2600"/>
              <a:t>ビジネス</a:t>
            </a:r>
            <a:r>
              <a:rPr lang="en" altLang="ja-JP" sz="2600" dirty="0"/>
              <a:t>SNS</a:t>
            </a:r>
            <a:r>
              <a:rPr lang="ja-JP" altLang="en-US" sz="2600"/>
              <a:t>開発</a:t>
            </a:r>
          </a:p>
          <a:p>
            <a:pPr marL="389736" lvl="1" indent="-241200">
              <a:lnSpc>
                <a:spcPct val="120000"/>
              </a:lnSpc>
              <a:spcBef>
                <a:spcPts val="1200"/>
              </a:spcBef>
              <a:spcAft>
                <a:spcPts val="0"/>
              </a:spcAft>
              <a:buClr>
                <a:schemeClr val="tx2"/>
              </a:buClr>
              <a:buFont typeface="Wingdings" pitchFamily="2" charset="2"/>
              <a:buChar char="n"/>
            </a:pPr>
            <a:r>
              <a:rPr lang="en-US" altLang="ja-JP" sz="3000" dirty="0">
                <a:solidFill>
                  <a:srgbClr val="C00000"/>
                </a:solidFill>
              </a:rPr>
              <a:t>2007~2015 </a:t>
            </a:r>
            <a:r>
              <a:rPr lang="ja-JP" altLang="en-US" sz="3000">
                <a:solidFill>
                  <a:srgbClr val="C00000"/>
                </a:solidFill>
              </a:rPr>
              <a:t>みらか</a:t>
            </a:r>
            <a:r>
              <a:rPr lang="en" altLang="ja-JP" sz="3000" dirty="0">
                <a:solidFill>
                  <a:srgbClr val="C00000"/>
                </a:solidFill>
              </a:rPr>
              <a:t>HD/SRL</a:t>
            </a:r>
            <a:r>
              <a:rPr lang="ja-JP" altLang="en" sz="3000">
                <a:solidFill>
                  <a:srgbClr val="C00000"/>
                </a:solidFill>
              </a:rPr>
              <a:t>（</a:t>
            </a:r>
            <a:r>
              <a:rPr lang="en" altLang="ja-JP" sz="3000" dirty="0">
                <a:solidFill>
                  <a:srgbClr val="C00000"/>
                </a:solidFill>
              </a:rPr>
              <a:t>IT</a:t>
            </a:r>
            <a:r>
              <a:rPr lang="ja-JP" altLang="en-US" sz="3000">
                <a:solidFill>
                  <a:srgbClr val="C00000"/>
                </a:solidFill>
              </a:rPr>
              <a:t>担当取締役）</a:t>
            </a:r>
          </a:p>
          <a:p>
            <a:pPr marL="572616" lvl="2" indent="-241200">
              <a:lnSpc>
                <a:spcPct val="120000"/>
              </a:lnSpc>
              <a:spcBef>
                <a:spcPts val="600"/>
              </a:spcBef>
              <a:spcAft>
                <a:spcPts val="0"/>
              </a:spcAft>
              <a:buClr>
                <a:schemeClr val="tx2"/>
              </a:buClr>
              <a:buFont typeface="Wingdings" pitchFamily="2" charset="2"/>
              <a:buChar char="n"/>
            </a:pPr>
            <a:r>
              <a:rPr lang="ja-JP" altLang="en-US" sz="2600" b="1"/>
              <a:t>業務構造改革</a:t>
            </a:r>
            <a:r>
              <a:rPr lang="ja-JP" altLang="en-US" sz="2600"/>
              <a:t>（全社統合）</a:t>
            </a:r>
            <a:endParaRPr lang="en-US" altLang="ja-JP" sz="2600" dirty="0"/>
          </a:p>
          <a:p>
            <a:pPr marL="718920" lvl="3" indent="-241200">
              <a:lnSpc>
                <a:spcPct val="120000"/>
              </a:lnSpc>
              <a:spcBef>
                <a:spcPts val="600"/>
              </a:spcBef>
              <a:spcAft>
                <a:spcPts val="0"/>
              </a:spcAft>
              <a:buClr>
                <a:schemeClr val="tx2"/>
              </a:buClr>
              <a:buFont typeface="Wingdings" pitchFamily="2" charset="2"/>
              <a:buChar char="n"/>
            </a:pPr>
            <a:r>
              <a:rPr lang="ja-JP" altLang="en-US" sz="2200"/>
              <a:t>システム体制変革、システム環境再構築</a:t>
            </a:r>
          </a:p>
          <a:p>
            <a:pPr marL="718920" lvl="3" indent="-241200">
              <a:lnSpc>
                <a:spcPct val="120000"/>
              </a:lnSpc>
              <a:spcBef>
                <a:spcPts val="600"/>
              </a:spcBef>
              <a:spcAft>
                <a:spcPts val="0"/>
              </a:spcAft>
              <a:buClr>
                <a:schemeClr val="tx2"/>
              </a:buClr>
              <a:buFont typeface="Wingdings" pitchFamily="2" charset="2"/>
              <a:buChar char="n"/>
            </a:pPr>
            <a:r>
              <a:rPr lang="ja-JP" altLang="en-US" sz="2200"/>
              <a:t>エンタープライズ・アーキテクチャ、モデリング、アジャイル</a:t>
            </a:r>
          </a:p>
          <a:p>
            <a:pPr marL="389736" lvl="1" indent="-241200">
              <a:lnSpc>
                <a:spcPct val="120000"/>
              </a:lnSpc>
              <a:spcBef>
                <a:spcPts val="1200"/>
              </a:spcBef>
              <a:spcAft>
                <a:spcPts val="0"/>
              </a:spcAft>
              <a:buClr>
                <a:schemeClr val="tx2"/>
              </a:buClr>
              <a:buFont typeface="Wingdings" pitchFamily="2" charset="2"/>
              <a:buChar char="n"/>
            </a:pPr>
            <a:r>
              <a:rPr lang="en-US" altLang="ja-JP" sz="3000" dirty="0">
                <a:solidFill>
                  <a:schemeClr val="tx2">
                    <a:lumMod val="50000"/>
                  </a:schemeClr>
                </a:solidFill>
              </a:rPr>
              <a:t>2016~ </a:t>
            </a:r>
            <a:r>
              <a:rPr lang="ja-JP" altLang="en" sz="3000">
                <a:solidFill>
                  <a:schemeClr val="tx2">
                    <a:lumMod val="50000"/>
                  </a:schemeClr>
                </a:solidFill>
              </a:rPr>
              <a:t>ｅＭｕ</a:t>
            </a:r>
            <a:r>
              <a:rPr lang="ja-JP" altLang="en" sz="2600" b="1">
                <a:solidFill>
                  <a:srgbClr val="C00000"/>
                </a:solidFill>
              </a:rPr>
              <a:t>「</a:t>
            </a:r>
            <a:r>
              <a:rPr lang="ja-JP" altLang="en-US" sz="2600" b="1">
                <a:solidFill>
                  <a:srgbClr val="C00000"/>
                </a:solidFill>
              </a:rPr>
              <a:t>企業情報システムの新しい創り方」 </a:t>
            </a:r>
          </a:p>
          <a:p>
            <a:pPr marL="572616" lvl="2" indent="-241200">
              <a:lnSpc>
                <a:spcPct val="120000"/>
              </a:lnSpc>
              <a:spcBef>
                <a:spcPts val="600"/>
              </a:spcBef>
              <a:buClr>
                <a:schemeClr val="tx2"/>
              </a:buClr>
              <a:buFont typeface="Wingdings" pitchFamily="2" charset="2"/>
              <a:buChar char="n"/>
            </a:pPr>
            <a:r>
              <a:rPr lang="ja-JP" altLang="en-US" sz="2600" b="1"/>
              <a:t>あるべき姿構想、 </a:t>
            </a:r>
            <a:r>
              <a:rPr lang="en-US" altLang="ja-JP" sz="2600" b="1" dirty="0"/>
              <a:t>DX</a:t>
            </a:r>
            <a:r>
              <a:rPr lang="ja-JP" altLang="en-US" sz="2600" b="1"/>
              <a:t>戦略立案、及び実行支援</a:t>
            </a:r>
            <a:endParaRPr lang="en-US" altLang="ja-JP" sz="2600" b="1" dirty="0"/>
          </a:p>
          <a:p>
            <a:pPr marL="890588" lvl="3" indent="-236538">
              <a:lnSpc>
                <a:spcPct val="120000"/>
              </a:lnSpc>
              <a:spcBef>
                <a:spcPts val="600"/>
              </a:spcBef>
              <a:buClr>
                <a:schemeClr val="tx2"/>
              </a:buClr>
              <a:buFont typeface="Wingdings" pitchFamily="2" charset="2"/>
              <a:buChar char="n"/>
            </a:pPr>
            <a:r>
              <a:rPr lang="ja-JP" altLang="en-US" sz="2400"/>
              <a:t>東証一部上場</a:t>
            </a:r>
            <a:r>
              <a:rPr lang="en" altLang="ja-JP" sz="2400" dirty="0"/>
              <a:t>EPC</a:t>
            </a:r>
            <a:r>
              <a:rPr lang="ja-JP" altLang="en-US" sz="2400"/>
              <a:t>企業（売上</a:t>
            </a:r>
            <a:r>
              <a:rPr lang="en-US" altLang="ja-JP" sz="2400" dirty="0"/>
              <a:t>3500</a:t>
            </a:r>
            <a:r>
              <a:rPr lang="ja-JP" altLang="en-US" sz="2400"/>
              <a:t>億規模）</a:t>
            </a:r>
            <a:endParaRPr lang="en-US" altLang="ja-JP" sz="2400" dirty="0"/>
          </a:p>
          <a:p>
            <a:pPr marL="890588" lvl="3" indent="-236538">
              <a:lnSpc>
                <a:spcPct val="120000"/>
              </a:lnSpc>
              <a:spcBef>
                <a:spcPts val="600"/>
              </a:spcBef>
              <a:buClr>
                <a:schemeClr val="tx2"/>
              </a:buClr>
              <a:buFont typeface="Wingdings" pitchFamily="2" charset="2"/>
              <a:buChar char="n"/>
            </a:pPr>
            <a:r>
              <a:rPr lang="ja-JP" altLang="en-US" sz="2400"/>
              <a:t>家庭用品製造・販売企業（売上</a:t>
            </a:r>
            <a:r>
              <a:rPr lang="en-US" altLang="ja-JP" sz="2400" dirty="0"/>
              <a:t>300</a:t>
            </a:r>
            <a:r>
              <a:rPr lang="ja-JP" altLang="en-US" sz="2400"/>
              <a:t>億規模）</a:t>
            </a:r>
            <a:endParaRPr lang="en-US" altLang="ja-JP" sz="2400" dirty="0"/>
          </a:p>
          <a:p>
            <a:pPr marL="890588" lvl="3" indent="-236538">
              <a:lnSpc>
                <a:spcPct val="120000"/>
              </a:lnSpc>
              <a:spcBef>
                <a:spcPts val="600"/>
              </a:spcBef>
              <a:buClr>
                <a:schemeClr val="tx2"/>
              </a:buClr>
              <a:buFont typeface="Wingdings" pitchFamily="2" charset="2"/>
              <a:buChar char="n"/>
            </a:pPr>
            <a:r>
              <a:rPr lang="ja-JP" altLang="en-US" sz="2400"/>
              <a:t>検査会社（売上</a:t>
            </a:r>
            <a:r>
              <a:rPr lang="en-US" altLang="ja-JP" sz="2400" dirty="0"/>
              <a:t>30</a:t>
            </a:r>
            <a:r>
              <a:rPr lang="ja-JP" altLang="en-US" sz="2400"/>
              <a:t>億規模）</a:t>
            </a:r>
            <a:endParaRPr lang="en-US" altLang="ja-JP" sz="2400" dirty="0"/>
          </a:p>
          <a:p>
            <a:pPr marL="890588" lvl="3" indent="-236538">
              <a:lnSpc>
                <a:spcPct val="120000"/>
              </a:lnSpc>
              <a:spcBef>
                <a:spcPts val="600"/>
              </a:spcBef>
              <a:buClr>
                <a:schemeClr val="tx2"/>
              </a:buClr>
              <a:buFont typeface="Wingdings" pitchFamily="2" charset="2"/>
              <a:buChar char="n"/>
            </a:pPr>
            <a:r>
              <a:rPr lang="ja-JP" altLang="en-US" sz="2400"/>
              <a:t>家具メーカー（売上</a:t>
            </a:r>
            <a:r>
              <a:rPr lang="en-US" altLang="ja-JP" sz="2400" dirty="0"/>
              <a:t>40</a:t>
            </a:r>
            <a:r>
              <a:rPr lang="ja-JP" altLang="en-US" sz="2400"/>
              <a:t>億規模）</a:t>
            </a:r>
          </a:p>
          <a:p>
            <a:pPr marL="572616" lvl="2" indent="-241200">
              <a:lnSpc>
                <a:spcPct val="120000"/>
              </a:lnSpc>
              <a:spcBef>
                <a:spcPts val="600"/>
              </a:spcBef>
              <a:buClr>
                <a:schemeClr val="tx2"/>
              </a:buClr>
              <a:buFont typeface="Wingdings" pitchFamily="2" charset="2"/>
              <a:buChar char="n"/>
            </a:pPr>
            <a:r>
              <a:rPr lang="ja-JP" altLang="en-US" sz="2600" b="1"/>
              <a:t>「ビジネスアーキテクト養成講座」その他</a:t>
            </a:r>
          </a:p>
          <a:p>
            <a:pPr marL="901800" lvl="4" indent="-241200">
              <a:lnSpc>
                <a:spcPct val="120000"/>
              </a:lnSpc>
              <a:spcBef>
                <a:spcPts val="600"/>
              </a:spcBef>
              <a:buClr>
                <a:schemeClr val="tx2"/>
              </a:buClr>
              <a:buFont typeface="Wingdings" pitchFamily="2" charset="2"/>
              <a:buChar char="n"/>
            </a:pPr>
            <a:r>
              <a:rPr lang="ja-JP" altLang="en-US" sz="2200"/>
              <a:t>大手自動車部品メーカー、半導体検査装置メーカー</a:t>
            </a:r>
            <a:endParaRPr lang="en-US" altLang="ja-JP" sz="2200" dirty="0"/>
          </a:p>
          <a:p>
            <a:pPr marL="901800" lvl="4" indent="-241200">
              <a:lnSpc>
                <a:spcPct val="120000"/>
              </a:lnSpc>
              <a:spcBef>
                <a:spcPts val="600"/>
              </a:spcBef>
              <a:buClr>
                <a:schemeClr val="tx2"/>
              </a:buClr>
              <a:buFont typeface="Wingdings" pitchFamily="2" charset="2"/>
              <a:buChar char="n"/>
            </a:pPr>
            <a:r>
              <a:rPr lang="ja-JP" altLang="en-US" sz="2200"/>
              <a:t>精密化学メーカー、金融サービスグループ、ディベロッパー、</a:t>
            </a:r>
            <a:br>
              <a:rPr lang="en-US" altLang="ja-JP" sz="2200" dirty="0"/>
            </a:br>
            <a:r>
              <a:rPr lang="ja-JP" altLang="en-US" sz="2200"/>
              <a:t>物流グループ、飲食業グループ、など</a:t>
            </a:r>
          </a:p>
        </p:txBody>
      </p:sp>
      <p:pic>
        <p:nvPicPr>
          <p:cNvPr id="6" name="図 5">
            <a:extLst>
              <a:ext uri="{FF2B5EF4-FFF2-40B4-BE49-F238E27FC236}">
                <a16:creationId xmlns:a16="http://schemas.microsoft.com/office/drawing/2014/main" id="{D6CBF5CF-6046-8041-9A56-F1C5F444DD4E}"/>
              </a:ext>
            </a:extLst>
          </p:cNvPr>
          <p:cNvPicPr>
            <a:picLocks noChangeAspect="1"/>
          </p:cNvPicPr>
          <p:nvPr/>
        </p:nvPicPr>
        <p:blipFill>
          <a:blip r:embed="rId2"/>
          <a:stretch>
            <a:fillRect/>
          </a:stretch>
        </p:blipFill>
        <p:spPr>
          <a:xfrm>
            <a:off x="4271562" y="1199290"/>
            <a:ext cx="1530148" cy="1530148"/>
          </a:xfrm>
          <a:prstGeom prst="rect">
            <a:avLst/>
          </a:prstGeom>
        </p:spPr>
      </p:pic>
      <p:sp>
        <p:nvSpPr>
          <p:cNvPr id="7" name="角丸四角形吹き出し 6">
            <a:extLst>
              <a:ext uri="{FF2B5EF4-FFF2-40B4-BE49-F238E27FC236}">
                <a16:creationId xmlns:a16="http://schemas.microsoft.com/office/drawing/2014/main" id="{30784082-6F18-E14B-BA91-DA41411BDA8A}"/>
              </a:ext>
            </a:extLst>
          </p:cNvPr>
          <p:cNvSpPr/>
          <p:nvPr/>
        </p:nvSpPr>
        <p:spPr>
          <a:xfrm>
            <a:off x="6169572" y="252248"/>
            <a:ext cx="5328642" cy="1295401"/>
          </a:xfrm>
          <a:prstGeom prst="wedgeRoundRectCallout">
            <a:avLst>
              <a:gd name="adj1" fmla="val -56834"/>
              <a:gd name="adj2" fmla="val -8282"/>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Bef>
                <a:spcPts val="600"/>
              </a:spcBef>
              <a:buFont typeface="Wingdings" pitchFamily="2" charset="2"/>
              <a:buChar char="ü"/>
            </a:pPr>
            <a:r>
              <a:rPr lang="ja-JP" altLang="en-US" sz="1200" dirty="0">
                <a:solidFill>
                  <a:schemeClr val="tx2"/>
                </a:solidFill>
                <a:latin typeface="Hiragino Maru Gothic ProN W4" panose="020F0400000000000000" pitchFamily="34" charset="-128"/>
                <a:ea typeface="Hiragino Maru Gothic ProN W4" panose="020F0400000000000000" pitchFamily="34" charset="-128"/>
              </a:rPr>
              <a:t>ずっと事業会社側・・・同じ立場で理解できる </a:t>
            </a:r>
            <a:endParaRPr lang="en-US" altLang="ja-JP" sz="1200" dirty="0">
              <a:solidFill>
                <a:schemeClr val="tx2"/>
              </a:solidFill>
              <a:latin typeface="Hiragino Maru Gothic ProN W4" panose="020F0400000000000000" pitchFamily="34" charset="-128"/>
              <a:ea typeface="Hiragino Maru Gothic ProN W4" panose="020F0400000000000000" pitchFamily="34" charset="-128"/>
            </a:endParaRPr>
          </a:p>
          <a:p>
            <a:pPr marL="171450" indent="-171450">
              <a:spcBef>
                <a:spcPts val="600"/>
              </a:spcBef>
              <a:buFont typeface="Wingdings" pitchFamily="2" charset="2"/>
              <a:buChar char="ü"/>
            </a:pPr>
            <a:r>
              <a:rPr lang="ja-JP" altLang="en-US" sz="1200" dirty="0">
                <a:solidFill>
                  <a:schemeClr val="tx2"/>
                </a:solidFill>
                <a:latin typeface="Hiragino Maru Gothic ProN W4" panose="020F0400000000000000" pitchFamily="34" charset="-128"/>
                <a:ea typeface="Hiragino Maru Gothic ProN W4" panose="020F0400000000000000" pitchFamily="34" charset="-128"/>
              </a:rPr>
              <a:t>歴史は繰り返す、環境変化へ対応するだけ・・・バラバラ、</a:t>
            </a:r>
            <a:r>
              <a:rPr lang="en" altLang="ja-JP" sz="1200" dirty="0">
                <a:solidFill>
                  <a:schemeClr val="tx2"/>
                </a:solidFill>
                <a:latin typeface="Hiragino Maru Gothic ProN W4" panose="020F0400000000000000" pitchFamily="34" charset="-128"/>
                <a:ea typeface="Hiragino Maru Gothic ProN W4" panose="020F0400000000000000" pitchFamily="34" charset="-128"/>
              </a:rPr>
              <a:t>BA</a:t>
            </a:r>
            <a:r>
              <a:rPr lang="ja-JP" altLang="en-US" sz="1200" dirty="0">
                <a:solidFill>
                  <a:schemeClr val="tx2"/>
                </a:solidFill>
                <a:latin typeface="Hiragino Maru Gothic ProN W4" panose="020F0400000000000000" pitchFamily="34" charset="-128"/>
                <a:ea typeface="Hiragino Maru Gothic ProN W4" panose="020F0400000000000000" pitchFamily="34" charset="-128"/>
              </a:rPr>
              <a:t>欠乏症</a:t>
            </a:r>
            <a:endParaRPr lang="en-US" altLang="ja-JP" sz="1200" dirty="0">
              <a:solidFill>
                <a:schemeClr val="tx2"/>
              </a:solidFill>
              <a:latin typeface="Hiragino Maru Gothic ProN W4" panose="020F0400000000000000" pitchFamily="34" charset="-128"/>
              <a:ea typeface="Hiragino Maru Gothic ProN W4" panose="020F0400000000000000" pitchFamily="34" charset="-128"/>
            </a:endParaRPr>
          </a:p>
          <a:p>
            <a:pPr marL="171450" indent="-171450">
              <a:spcBef>
                <a:spcPts val="600"/>
              </a:spcBef>
              <a:buFont typeface="Wingdings" pitchFamily="2" charset="2"/>
              <a:buChar char="ü"/>
            </a:pPr>
            <a:r>
              <a:rPr lang="ja-JP" altLang="en-US" sz="1200" dirty="0">
                <a:solidFill>
                  <a:schemeClr val="tx2"/>
                </a:solidFill>
                <a:latin typeface="Hiragino Maru Gothic ProN W4" panose="020F0400000000000000" pitchFamily="34" charset="-128"/>
                <a:ea typeface="Hiragino Maru Gothic ProN W4" panose="020F0400000000000000" pitchFamily="34" charset="-128"/>
              </a:rPr>
              <a:t> 失敗を糧に・・・すべて</a:t>
            </a:r>
            <a:r>
              <a:rPr lang="ja-JP" altLang="en-US" sz="1200">
                <a:solidFill>
                  <a:schemeClr val="tx2"/>
                </a:solidFill>
                <a:latin typeface="Hiragino Maru Gothic ProN W4" panose="020F0400000000000000" pitchFamily="34" charset="-128"/>
                <a:ea typeface="Hiragino Maru Gothic ProN W4" panose="020F0400000000000000" pitchFamily="34" charset="-128"/>
              </a:rPr>
              <a:t>を積み重ねて</a:t>
            </a:r>
            <a:endParaRPr lang="en-US" altLang="ja-JP" sz="1200" dirty="0">
              <a:solidFill>
                <a:schemeClr val="tx2"/>
              </a:solidFill>
              <a:latin typeface="Hiragino Maru Gothic ProN W4" panose="020F0400000000000000" pitchFamily="34" charset="-128"/>
              <a:ea typeface="Hiragino Maru Gothic ProN W4" panose="020F0400000000000000" pitchFamily="34" charset="-128"/>
            </a:endParaRPr>
          </a:p>
          <a:p>
            <a:pPr marL="171450" indent="-171450">
              <a:spcBef>
                <a:spcPts val="600"/>
              </a:spcBef>
              <a:buFont typeface="Wingdings" pitchFamily="2" charset="2"/>
              <a:buChar char="ü"/>
            </a:pPr>
            <a:r>
              <a:rPr lang="ja-JP" altLang="en-US" sz="1200" b="1" dirty="0">
                <a:solidFill>
                  <a:schemeClr val="tx2"/>
                </a:solidFill>
                <a:latin typeface="Hiragino Maru Gothic ProN W4" panose="020F0400000000000000" pitchFamily="34" charset="-128"/>
                <a:ea typeface="Hiragino Maru Gothic ProN W4" panose="020F0400000000000000" pitchFamily="34" charset="-128"/>
              </a:rPr>
              <a:t> 「変わらないことは何か」を大事に</a:t>
            </a:r>
            <a:endParaRPr kumimoji="1" lang="ja-JP" altLang="en-US" sz="1200" b="1" dirty="0">
              <a:solidFill>
                <a:schemeClr val="tx2"/>
              </a:solidFill>
              <a:latin typeface="Hiragino Maru Gothic ProN W4" panose="020F0400000000000000" pitchFamily="34" charset="-128"/>
              <a:ea typeface="Hiragino Maru Gothic ProN W4" panose="020F0400000000000000" pitchFamily="34" charset="-128"/>
            </a:endParaRPr>
          </a:p>
        </p:txBody>
      </p:sp>
      <p:sp>
        <p:nvSpPr>
          <p:cNvPr id="5" name="スライド番号プレースホルダー 4">
            <a:extLst>
              <a:ext uri="{FF2B5EF4-FFF2-40B4-BE49-F238E27FC236}">
                <a16:creationId xmlns:a16="http://schemas.microsoft.com/office/drawing/2014/main" id="{09F3D874-CF7F-DC42-BFB4-DEAE7F9F405D}"/>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42845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A9E8321F-7559-F8F2-E7C9-1BB3C618E787}"/>
              </a:ext>
            </a:extLst>
          </p:cNvPr>
          <p:cNvSpPr>
            <a:spLocks noGrp="1"/>
          </p:cNvSpPr>
          <p:nvPr>
            <p:ph type="title"/>
          </p:nvPr>
        </p:nvSpPr>
        <p:spPr>
          <a:xfrm>
            <a:off x="838200" y="365125"/>
            <a:ext cx="10750826" cy="1325563"/>
          </a:xfrm>
        </p:spPr>
        <p:txBody>
          <a:bodyPr>
            <a:noAutofit/>
          </a:bodyPr>
          <a:lstStyle/>
          <a:p>
            <a:r>
              <a:rPr lang="ja-JP" altLang="ja-JP" sz="3600" b="1">
                <a:latin typeface="Hiragino Kaku Gothic ProN W6" panose="020B0300000000000000" pitchFamily="34" charset="-128"/>
                <a:ea typeface="Hiragino Kaku Gothic ProN W6" panose="020B0300000000000000" pitchFamily="34" charset="-128"/>
              </a:rPr>
              <a:t>変革の原則</a:t>
            </a:r>
            <a:r>
              <a:rPr lang="en-US" altLang="ja-JP" sz="3600" b="1" dirty="0">
                <a:latin typeface="Hiragino Kaku Gothic ProN W6" panose="020B0300000000000000" pitchFamily="34" charset="-128"/>
                <a:ea typeface="Hiragino Kaku Gothic ProN W6" panose="020B0300000000000000" pitchFamily="34" charset="-128"/>
              </a:rPr>
              <a:t>①</a:t>
            </a:r>
            <a:r>
              <a:rPr lang="ja-JP" altLang="ja-JP" sz="3600" b="1">
                <a:latin typeface="Hiragino Kaku Gothic ProN W6" panose="020B0300000000000000" pitchFamily="34" charset="-128"/>
                <a:ea typeface="Hiragino Kaku Gothic ProN W6" panose="020B0300000000000000" pitchFamily="34" charset="-128"/>
              </a:rPr>
              <a:t>：</a:t>
            </a:r>
            <a:br>
              <a:rPr lang="en-US" altLang="ja-JP" sz="3600" b="1" dirty="0">
                <a:latin typeface="Hiragino Kaku Gothic ProN W6" panose="020B0300000000000000" pitchFamily="34" charset="-128"/>
                <a:ea typeface="Hiragino Kaku Gothic ProN W6" panose="020B0300000000000000" pitchFamily="34" charset="-128"/>
              </a:rPr>
            </a:br>
            <a:r>
              <a:rPr lang="ja-JP" altLang="ja-JP" sz="3600" b="1">
                <a:latin typeface="Hiragino Kaku Gothic ProN W6" panose="020B0300000000000000" pitchFamily="34" charset="-128"/>
                <a:ea typeface="Hiragino Kaku Gothic ProN W6" panose="020B0300000000000000" pitchFamily="34" charset="-128"/>
              </a:rPr>
              <a:t>源流入力による一気通貫（リアルタイム一個流</a:t>
            </a:r>
            <a:r>
              <a:rPr lang="ja-JP" altLang="en-US" sz="3600" b="1">
                <a:latin typeface="Hiragino Kaku Gothic ProN W6" panose="020B0300000000000000" pitchFamily="34" charset="-128"/>
                <a:ea typeface="Hiragino Kaku Gothic ProN W6" panose="020B0300000000000000" pitchFamily="34" charset="-128"/>
              </a:rPr>
              <a:t>し</a:t>
            </a:r>
            <a:r>
              <a:rPr lang="ja-JP" altLang="ja-JP" sz="3600" b="1">
                <a:latin typeface="Hiragino Kaku Gothic ProN W6" panose="020B0300000000000000" pitchFamily="34" charset="-128"/>
                <a:ea typeface="Hiragino Kaku Gothic ProN W6" panose="020B0300000000000000" pitchFamily="34" charset="-128"/>
              </a:rPr>
              <a:t>）</a:t>
            </a:r>
            <a:endParaRPr lang="ja-JP" altLang="en-US" sz="3600" b="1">
              <a:latin typeface="Hiragino Kaku Gothic ProN W6" panose="020B0300000000000000" pitchFamily="34" charset="-128"/>
              <a:ea typeface="Hiragino Kaku Gothic ProN W6" panose="020B0300000000000000" pitchFamily="34" charset="-128"/>
            </a:endParaRPr>
          </a:p>
        </p:txBody>
      </p:sp>
      <p:sp>
        <p:nvSpPr>
          <p:cNvPr id="6" name="コンテンツ プレースホルダー 5">
            <a:extLst>
              <a:ext uri="{FF2B5EF4-FFF2-40B4-BE49-F238E27FC236}">
                <a16:creationId xmlns:a16="http://schemas.microsoft.com/office/drawing/2014/main" id="{C8916B51-C1D4-0B58-1990-AA0880A8BD89}"/>
              </a:ext>
            </a:extLst>
          </p:cNvPr>
          <p:cNvSpPr>
            <a:spLocks noGrp="1"/>
          </p:cNvSpPr>
          <p:nvPr>
            <p:ph idx="1"/>
          </p:nvPr>
        </p:nvSpPr>
        <p:spPr/>
        <p:txBody>
          <a:bodyPr>
            <a:normAutofit fontScale="77500" lnSpcReduction="20000"/>
          </a:bodyPr>
          <a:lstStyle/>
          <a:p>
            <a:pPr marL="0" indent="0">
              <a:lnSpc>
                <a:spcPct val="140000"/>
              </a:lnSpc>
              <a:spcBef>
                <a:spcPts val="600"/>
              </a:spcBef>
              <a:buNone/>
            </a:pPr>
            <a:r>
              <a:rPr lang="ja-JP" altLang="ja-JP" b="1">
                <a:latin typeface="Hiragino Kaku Gothic ProN W6" panose="020B0300000000000000" pitchFamily="34" charset="-128"/>
                <a:ea typeface="Hiragino Kaku Gothic ProN W6" panose="020B0300000000000000" pitchFamily="34" charset="-128"/>
              </a:rPr>
              <a:t>【対応する課題：</a:t>
            </a:r>
            <a:r>
              <a:rPr lang="en-US" altLang="ja-JP" b="1" dirty="0">
                <a:latin typeface="Hiragino Kaku Gothic ProN W6" panose="020B0300000000000000" pitchFamily="34" charset="-128"/>
                <a:ea typeface="Hiragino Kaku Gothic ProN W6" panose="020B0300000000000000" pitchFamily="34" charset="-128"/>
              </a:rPr>
              <a:t>2.1 </a:t>
            </a:r>
            <a:r>
              <a:rPr lang="ja-JP" altLang="ja-JP" b="1">
                <a:latin typeface="Hiragino Kaku Gothic ProN W6" panose="020B0300000000000000" pitchFamily="34" charset="-128"/>
                <a:ea typeface="Hiragino Kaku Gothic ProN W6" panose="020B0300000000000000" pitchFamily="34" charset="-128"/>
              </a:rPr>
              <a:t>データの「つなぎ目」の分断】</a:t>
            </a:r>
          </a:p>
          <a:p>
            <a:pPr marL="0" indent="0">
              <a:lnSpc>
                <a:spcPct val="140000"/>
              </a:lnSpc>
              <a:spcBef>
                <a:spcPts val="600"/>
              </a:spcBef>
              <a:buNone/>
            </a:pPr>
            <a:r>
              <a:rPr lang="ja-JP" altLang="en-US" b="1">
                <a:latin typeface="Hiragino Kaku Gothic ProN W6" panose="020B0300000000000000" pitchFamily="34" charset="-128"/>
                <a:ea typeface="Hiragino Kaku Gothic ProN W6" panose="020B0300000000000000" pitchFamily="34" charset="-128"/>
              </a:rPr>
              <a:t>自律的な業務完結</a:t>
            </a:r>
          </a:p>
          <a:p>
            <a:pPr>
              <a:lnSpc>
                <a:spcPct val="140000"/>
              </a:lnSpc>
              <a:spcBef>
                <a:spcPts val="600"/>
              </a:spcBef>
            </a:pPr>
            <a:r>
              <a:rPr lang="ja-JP" altLang="en-US"/>
              <a:t>現場でのシフト変更や経費申請が、承認された瞬間に給与計算や会計の基礎データとして確定。 後工程での「再入力」や「加工」は一切行わない。</a:t>
            </a:r>
          </a:p>
          <a:p>
            <a:pPr marL="0" indent="0">
              <a:lnSpc>
                <a:spcPct val="140000"/>
              </a:lnSpc>
              <a:spcBef>
                <a:spcPts val="600"/>
              </a:spcBef>
              <a:buNone/>
            </a:pPr>
            <a:r>
              <a:rPr lang="ja-JP" altLang="en-US" sz="2900" b="1">
                <a:latin typeface="Hiragino Kaku Gothic ProN W6" panose="020B0300000000000000" pitchFamily="34" charset="-128"/>
                <a:ea typeface="Hiragino Kaku Gothic ProN W6" panose="020B0300000000000000" pitchFamily="34" charset="-128"/>
              </a:rPr>
              <a:t>一個流し</a:t>
            </a:r>
          </a:p>
          <a:p>
            <a:pPr>
              <a:lnSpc>
                <a:spcPct val="140000"/>
              </a:lnSpc>
              <a:spcBef>
                <a:spcPts val="600"/>
              </a:spcBef>
            </a:pPr>
            <a:r>
              <a:rPr lang="ja-JP" altLang="en-US"/>
              <a:t>データを「月末にまとめて」ではなく、発生した都度、一つずつ処理を流す。 業務の滞留を防ぎ、常に最新の状況（リアルタイムな経営数値）が可視化される。</a:t>
            </a:r>
          </a:p>
          <a:p>
            <a:pPr marL="0" indent="0">
              <a:lnSpc>
                <a:spcPct val="140000"/>
              </a:lnSpc>
              <a:spcBef>
                <a:spcPts val="600"/>
              </a:spcBef>
              <a:buNone/>
            </a:pPr>
            <a:r>
              <a:rPr lang="ja-JP" altLang="en-US" sz="2900" b="1">
                <a:latin typeface="Hiragino Kaku Gothic ProN W6" panose="020B0300000000000000" pitchFamily="34" charset="-128"/>
                <a:ea typeface="Hiragino Kaku Gothic ProN W6" panose="020B0300000000000000" pitchFamily="34" charset="-128"/>
              </a:rPr>
              <a:t>効果：</a:t>
            </a:r>
            <a:endParaRPr lang="en-US" altLang="ja-JP" sz="2900" b="1" dirty="0">
              <a:latin typeface="Hiragino Kaku Gothic ProN W6" panose="020B0300000000000000" pitchFamily="34" charset="-128"/>
              <a:ea typeface="Hiragino Kaku Gothic ProN W6" panose="020B0300000000000000" pitchFamily="34" charset="-128"/>
            </a:endParaRPr>
          </a:p>
          <a:p>
            <a:pPr>
              <a:lnSpc>
                <a:spcPct val="140000"/>
              </a:lnSpc>
              <a:spcBef>
                <a:spcPts val="600"/>
              </a:spcBef>
            </a:pPr>
            <a:r>
              <a:rPr lang="ja-JP" altLang="en-US"/>
              <a:t>「確認・修正・再入力」のリードタイムを劇的に短縮し、</a:t>
            </a:r>
            <a:r>
              <a:rPr lang="ja-JP" altLang="en-US" b="1"/>
              <a:t>決算早期化</a:t>
            </a:r>
            <a:r>
              <a:rPr lang="ja-JP" altLang="en-US"/>
              <a:t>を実現</a:t>
            </a:r>
          </a:p>
        </p:txBody>
      </p:sp>
      <p:sp>
        <p:nvSpPr>
          <p:cNvPr id="4" name="スライド番号プレースホルダー 3">
            <a:extLst>
              <a:ext uri="{FF2B5EF4-FFF2-40B4-BE49-F238E27FC236}">
                <a16:creationId xmlns:a16="http://schemas.microsoft.com/office/drawing/2014/main" id="{9170D450-E40E-6E0A-4F22-A72B5C8D0853}"/>
              </a:ext>
            </a:extLst>
          </p:cNvPr>
          <p:cNvSpPr>
            <a:spLocks noGrp="1"/>
          </p:cNvSpPr>
          <p:nvPr>
            <p:ph type="sldNum" sz="quarter" idx="12"/>
          </p:nvPr>
        </p:nvSpPr>
        <p:spPr/>
        <p:txBody>
          <a:bodyPr/>
          <a:lstStyle/>
          <a:p>
            <a:fld id="{1854EAFE-D38F-F545-9A19-0743AB92A8B9}" type="slidenum">
              <a:rPr kumimoji="1" lang="ja-JP" altLang="en-US" smtClean="0"/>
              <a:t>20</a:t>
            </a:fld>
            <a:endParaRPr kumimoji="1" lang="ja-JP" altLang="en-US"/>
          </a:p>
        </p:txBody>
      </p:sp>
    </p:spTree>
    <p:extLst>
      <p:ext uri="{BB962C8B-B14F-4D97-AF65-F5344CB8AC3E}">
        <p14:creationId xmlns:p14="http://schemas.microsoft.com/office/powerpoint/2010/main" val="17250145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1237677-633A-F69D-6619-D7DD0EEC2BBE}"/>
              </a:ext>
            </a:extLst>
          </p:cNvPr>
          <p:cNvSpPr>
            <a:spLocks noGrp="1"/>
          </p:cNvSpPr>
          <p:nvPr>
            <p:ph type="sldNum" sz="quarter" idx="12"/>
          </p:nvPr>
        </p:nvSpPr>
        <p:spPr/>
        <p:txBody>
          <a:bodyPr/>
          <a:lstStyle/>
          <a:p>
            <a:fld id="{1854EAFE-D38F-F545-9A19-0743AB92A8B9}" type="slidenum">
              <a:rPr kumimoji="1" lang="ja-JP" altLang="en-US" smtClean="0"/>
              <a:t>21</a:t>
            </a:fld>
            <a:endParaRPr kumimoji="1" lang="ja-JP" altLang="en-US"/>
          </a:p>
        </p:txBody>
      </p:sp>
      <p:pic>
        <p:nvPicPr>
          <p:cNvPr id="4" name="図 3" descr="ダイアグラム, タイムライン&#10;&#10;AI 生成コンテンツは誤りを含む可能性があります。">
            <a:extLst>
              <a:ext uri="{FF2B5EF4-FFF2-40B4-BE49-F238E27FC236}">
                <a16:creationId xmlns:a16="http://schemas.microsoft.com/office/drawing/2014/main" id="{B21E08CC-9C17-1409-EC92-04340387868C}"/>
              </a:ext>
            </a:extLst>
          </p:cNvPr>
          <p:cNvPicPr>
            <a:picLocks noChangeAspect="1"/>
          </p:cNvPicPr>
          <p:nvPr/>
        </p:nvPicPr>
        <p:blipFill>
          <a:blip r:embed="rId2"/>
          <a:stretch>
            <a:fillRect/>
          </a:stretch>
        </p:blipFill>
        <p:spPr>
          <a:xfrm>
            <a:off x="0" y="26581"/>
            <a:ext cx="12192000" cy="6804836"/>
          </a:xfrm>
          <a:prstGeom prst="rect">
            <a:avLst/>
          </a:prstGeom>
        </p:spPr>
      </p:pic>
    </p:spTree>
    <p:extLst>
      <p:ext uri="{BB962C8B-B14F-4D97-AF65-F5344CB8AC3E}">
        <p14:creationId xmlns:p14="http://schemas.microsoft.com/office/powerpoint/2010/main" val="1663391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F50DC2-C0B7-E959-20BC-31A6080104EC}"/>
              </a:ext>
            </a:extLst>
          </p:cNvPr>
          <p:cNvSpPr>
            <a:spLocks noGrp="1"/>
          </p:cNvSpPr>
          <p:nvPr>
            <p:ph type="title"/>
          </p:nvPr>
        </p:nvSpPr>
        <p:spPr/>
        <p:txBody>
          <a:bodyPr>
            <a:noAutofit/>
          </a:bodyPr>
          <a:lstStyle/>
          <a:p>
            <a:r>
              <a:rPr lang="ja-JP" altLang="ja-JP" sz="3600" b="1">
                <a:latin typeface="Hiragino Kaku Gothic ProN W6" panose="020B0300000000000000" pitchFamily="34" charset="-128"/>
                <a:ea typeface="Hiragino Kaku Gothic ProN W6" panose="020B0300000000000000" pitchFamily="34" charset="-128"/>
              </a:rPr>
              <a:t>変革の原則</a:t>
            </a:r>
            <a:r>
              <a:rPr lang="en-US" altLang="ja-JP" sz="3600" b="1" dirty="0">
                <a:latin typeface="Hiragino Kaku Gothic ProN W6" panose="020B0300000000000000" pitchFamily="34" charset="-128"/>
                <a:ea typeface="Hiragino Kaku Gothic ProN W6" panose="020B0300000000000000" pitchFamily="34" charset="-128"/>
              </a:rPr>
              <a:t>②</a:t>
            </a:r>
            <a:r>
              <a:rPr lang="ja-JP" altLang="ja-JP" sz="3600" b="1">
                <a:latin typeface="Hiragino Kaku Gothic ProN W6" panose="020B0300000000000000" pitchFamily="34" charset="-128"/>
                <a:ea typeface="Hiragino Kaku Gothic ProN W6" panose="020B0300000000000000" pitchFamily="34" charset="-128"/>
              </a:rPr>
              <a:t>：</a:t>
            </a:r>
            <a:br>
              <a:rPr lang="en-US" altLang="ja-JP" sz="3600" b="1" dirty="0">
                <a:latin typeface="Hiragino Kaku Gothic ProN W6" panose="020B0300000000000000" pitchFamily="34" charset="-128"/>
                <a:ea typeface="Hiragino Kaku Gothic ProN W6" panose="020B0300000000000000" pitchFamily="34" charset="-128"/>
              </a:rPr>
            </a:br>
            <a:r>
              <a:rPr lang="ja-JP" altLang="ja-JP" sz="3600" b="1">
                <a:latin typeface="Hiragino Kaku Gothic ProN W6" panose="020B0300000000000000" pitchFamily="34" charset="-128"/>
                <a:ea typeface="Hiragino Kaku Gothic ProN W6" panose="020B0300000000000000" pitchFamily="34" charset="-128"/>
              </a:rPr>
              <a:t>「知識」と「作業」の分離 </a:t>
            </a:r>
            <a:endParaRPr kumimoji="1" lang="ja-JP" altLang="en-US" sz="3600" b="1">
              <a:latin typeface="Hiragino Kaku Gothic ProN W6" panose="020B0300000000000000" pitchFamily="34" charset="-128"/>
              <a:ea typeface="Hiragino Kaku Gothic ProN W6" panose="020B0300000000000000" pitchFamily="34" charset="-128"/>
            </a:endParaRPr>
          </a:p>
        </p:txBody>
      </p:sp>
      <p:sp>
        <p:nvSpPr>
          <p:cNvPr id="3" name="コンテンツ プレースホルダー 2">
            <a:extLst>
              <a:ext uri="{FF2B5EF4-FFF2-40B4-BE49-F238E27FC236}">
                <a16:creationId xmlns:a16="http://schemas.microsoft.com/office/drawing/2014/main" id="{C9C8B56B-02DE-1426-24B1-1249BA110315}"/>
              </a:ext>
            </a:extLst>
          </p:cNvPr>
          <p:cNvSpPr>
            <a:spLocks noGrp="1"/>
          </p:cNvSpPr>
          <p:nvPr>
            <p:ph idx="1"/>
          </p:nvPr>
        </p:nvSpPr>
        <p:spPr>
          <a:xfrm>
            <a:off x="838200" y="1690688"/>
            <a:ext cx="10515600" cy="5167311"/>
          </a:xfrm>
        </p:spPr>
        <p:txBody>
          <a:bodyPr>
            <a:normAutofit fontScale="62500" lnSpcReduction="20000"/>
          </a:bodyPr>
          <a:lstStyle/>
          <a:p>
            <a:pPr marL="0" indent="0">
              <a:lnSpc>
                <a:spcPct val="140000"/>
              </a:lnSpc>
              <a:spcBef>
                <a:spcPts val="600"/>
              </a:spcBef>
              <a:buNone/>
            </a:pPr>
            <a:r>
              <a:rPr lang="ja-JP" altLang="ja-JP">
                <a:latin typeface="Hiragino Kaku Gothic ProN W6" panose="020B0300000000000000" pitchFamily="34" charset="-128"/>
                <a:ea typeface="Hiragino Kaku Gothic ProN W6" panose="020B0300000000000000" pitchFamily="34" charset="-128"/>
              </a:rPr>
              <a:t>【対応する課題：</a:t>
            </a:r>
            <a:r>
              <a:rPr lang="en-US" altLang="ja-JP" dirty="0">
                <a:latin typeface="Hiragino Kaku Gothic ProN W6" panose="020B0300000000000000" pitchFamily="34" charset="-128"/>
                <a:ea typeface="Hiragino Kaku Gothic ProN W6" panose="020B0300000000000000" pitchFamily="34" charset="-128"/>
              </a:rPr>
              <a:t>2.2 </a:t>
            </a:r>
            <a:r>
              <a:rPr lang="ja-JP" altLang="ja-JP">
                <a:latin typeface="Hiragino Kaku Gothic ProN W6" panose="020B0300000000000000" pitchFamily="34" charset="-128"/>
                <a:ea typeface="Hiragino Kaku Gothic ProN W6" panose="020B0300000000000000" pitchFamily="34" charset="-128"/>
              </a:rPr>
              <a:t>「知識」と「操作」の未分離】</a:t>
            </a:r>
            <a:endParaRPr lang="en-US" altLang="ja-JP" dirty="0">
              <a:latin typeface="Hiragino Kaku Gothic ProN W6" panose="020B0300000000000000" pitchFamily="34" charset="-128"/>
              <a:ea typeface="Hiragino Kaku Gothic ProN W6" panose="020B0300000000000000" pitchFamily="34" charset="-128"/>
            </a:endParaRPr>
          </a:p>
          <a:p>
            <a:pPr marL="0" indent="0">
              <a:lnSpc>
                <a:spcPct val="140000"/>
              </a:lnSpc>
              <a:spcBef>
                <a:spcPts val="600"/>
              </a:spcBef>
              <a:buNone/>
            </a:pPr>
            <a:r>
              <a:rPr lang="ja-JP" altLang="en-US">
                <a:latin typeface="Hiragino Kaku Gothic ProN W6" panose="020B0300000000000000" pitchFamily="34" charset="-128"/>
                <a:ea typeface="Hiragino Kaku Gothic ProN W6" panose="020B0300000000000000" pitchFamily="34" charset="-128"/>
              </a:rPr>
              <a:t>現状の問題：</a:t>
            </a:r>
          </a:p>
          <a:p>
            <a:pPr>
              <a:lnSpc>
                <a:spcPct val="140000"/>
              </a:lnSpc>
              <a:spcBef>
                <a:spcPts val="600"/>
              </a:spcBef>
            </a:pPr>
            <a:r>
              <a:rPr lang="ja-JP" altLang="en-US"/>
              <a:t>業務マニュアルや規定、過去の通達などの「知識」は散在している。 現場の職員は「何が正しいルールか」を即座に判断できない。 → 「操作」を行うたびに迷ったり、担当者の記憶に頼った判断（属人化）が発生。</a:t>
            </a:r>
          </a:p>
          <a:p>
            <a:pPr marL="0" indent="0">
              <a:lnSpc>
                <a:spcPct val="140000"/>
              </a:lnSpc>
              <a:spcBef>
                <a:spcPts val="600"/>
              </a:spcBef>
              <a:buNone/>
            </a:pPr>
            <a:r>
              <a:rPr lang="ja-JP" altLang="en-US" sz="2700">
                <a:latin typeface="Hiragino Kaku Gothic ProN W6" panose="020B0300000000000000" pitchFamily="34" charset="-128"/>
                <a:ea typeface="Hiragino Kaku Gothic ProN W6" panose="020B0300000000000000" pitchFamily="34" charset="-128"/>
              </a:rPr>
              <a:t>基本的な考え方：</a:t>
            </a:r>
          </a:p>
          <a:p>
            <a:pPr>
              <a:lnSpc>
                <a:spcPct val="140000"/>
              </a:lnSpc>
              <a:spcBef>
                <a:spcPts val="600"/>
              </a:spcBef>
            </a:pPr>
            <a:r>
              <a:rPr lang="ja-JP" altLang="en-US"/>
              <a:t>「知識（ルール・規定・ノウハウ）」と「操作（日々の作業）」を</a:t>
            </a:r>
            <a:r>
              <a:rPr lang="ja-JP" altLang="en-US" b="1"/>
              <a:t>明確に分離</a:t>
            </a:r>
            <a:r>
              <a:rPr lang="ja-JP" altLang="en-US"/>
              <a:t>する。 散在する規定・マニュアル・ノウハウを「組織の知識」として一元化し、システムに組み込む。</a:t>
            </a:r>
          </a:p>
          <a:p>
            <a:pPr marL="0" indent="0">
              <a:lnSpc>
                <a:spcPct val="140000"/>
              </a:lnSpc>
              <a:spcBef>
                <a:spcPts val="600"/>
              </a:spcBef>
              <a:buNone/>
            </a:pPr>
            <a:r>
              <a:rPr lang="en-US" altLang="ja-JP" sz="2700" dirty="0">
                <a:latin typeface="Hiragino Kaku Gothic ProN W6" panose="020B0300000000000000" pitchFamily="34" charset="-128"/>
                <a:ea typeface="Hiragino Kaku Gothic ProN W6" panose="020B0300000000000000" pitchFamily="34" charset="-128"/>
              </a:rPr>
              <a:t>2</a:t>
            </a:r>
            <a:r>
              <a:rPr lang="ja-JP" altLang="en-US" sz="2700">
                <a:latin typeface="Hiragino Kaku Gothic ProN W6" panose="020B0300000000000000" pitchFamily="34" charset="-128"/>
                <a:ea typeface="Hiragino Kaku Gothic ProN W6" panose="020B0300000000000000" pitchFamily="34" charset="-128"/>
              </a:rPr>
              <a:t>つの効果：</a:t>
            </a:r>
          </a:p>
          <a:p>
            <a:pPr>
              <a:lnSpc>
                <a:spcPct val="140000"/>
              </a:lnSpc>
              <a:spcBef>
                <a:spcPts val="600"/>
              </a:spcBef>
            </a:pPr>
            <a:r>
              <a:rPr lang="ja-JP" altLang="en-US" b="1"/>
              <a:t>判断基準の統一：</a:t>
            </a:r>
            <a:r>
              <a:rPr lang="ja-JP" altLang="en-US"/>
              <a:t>「この経費はどこに申請？」「この手当のルールは？」をシステムが保持。 </a:t>
            </a:r>
            <a:r>
              <a:rPr lang="ja-JP" altLang="en-US" b="1"/>
              <a:t>誰が入力しても同じ結果</a:t>
            </a:r>
            <a:r>
              <a:rPr lang="ja-JP" altLang="en-US"/>
              <a:t>が得られる。</a:t>
            </a:r>
          </a:p>
          <a:p>
            <a:pPr>
              <a:lnSpc>
                <a:spcPct val="140000"/>
              </a:lnSpc>
              <a:spcBef>
                <a:spcPts val="600"/>
              </a:spcBef>
            </a:pPr>
            <a:r>
              <a:rPr lang="ja-JP" altLang="en-US" b="1"/>
              <a:t>業務の標準化と属人化の解消：</a:t>
            </a:r>
            <a:r>
              <a:rPr lang="ja-JP" altLang="en-US"/>
              <a:t>作業者はシステムに組み込まれた知識（正解）に基づいて作業するだけ。 </a:t>
            </a:r>
            <a:r>
              <a:rPr lang="ja-JP" altLang="en-US" b="1"/>
              <a:t>個人の記憶や経験への依存がなくなる</a:t>
            </a:r>
            <a:r>
              <a:rPr lang="ja-JP" altLang="en-US"/>
              <a:t>。</a:t>
            </a:r>
          </a:p>
          <a:p>
            <a:endParaRPr kumimoji="1" lang="ja-JP" altLang="en-US"/>
          </a:p>
        </p:txBody>
      </p:sp>
      <p:sp>
        <p:nvSpPr>
          <p:cNvPr id="4" name="スライド番号プレースホルダー 3">
            <a:extLst>
              <a:ext uri="{FF2B5EF4-FFF2-40B4-BE49-F238E27FC236}">
                <a16:creationId xmlns:a16="http://schemas.microsoft.com/office/drawing/2014/main" id="{B2385DB3-EB9D-9F17-CF00-965EAB0E81D2}"/>
              </a:ext>
            </a:extLst>
          </p:cNvPr>
          <p:cNvSpPr>
            <a:spLocks noGrp="1"/>
          </p:cNvSpPr>
          <p:nvPr>
            <p:ph type="sldNum" sz="quarter" idx="12"/>
          </p:nvPr>
        </p:nvSpPr>
        <p:spPr/>
        <p:txBody>
          <a:bodyPr/>
          <a:lstStyle/>
          <a:p>
            <a:fld id="{1854EAFE-D38F-F545-9A19-0743AB92A8B9}" type="slidenum">
              <a:rPr kumimoji="1" lang="ja-JP" altLang="en-US" smtClean="0"/>
              <a:t>22</a:t>
            </a:fld>
            <a:endParaRPr kumimoji="1" lang="ja-JP" altLang="en-US"/>
          </a:p>
        </p:txBody>
      </p:sp>
    </p:spTree>
    <p:extLst>
      <p:ext uri="{BB962C8B-B14F-4D97-AF65-F5344CB8AC3E}">
        <p14:creationId xmlns:p14="http://schemas.microsoft.com/office/powerpoint/2010/main" val="2704145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81BF79A-3212-EE66-4A3A-6C9127532FED}"/>
              </a:ext>
            </a:extLst>
          </p:cNvPr>
          <p:cNvSpPr>
            <a:spLocks noGrp="1"/>
          </p:cNvSpPr>
          <p:nvPr>
            <p:ph type="title"/>
          </p:nvPr>
        </p:nvSpPr>
        <p:spPr/>
        <p:txBody>
          <a:bodyPr>
            <a:normAutofit/>
          </a:bodyPr>
          <a:lstStyle/>
          <a:p>
            <a:r>
              <a:rPr lang="ja-JP" altLang="ja-JP" sz="3600" b="1">
                <a:latin typeface="Hiragino Kaku Gothic ProN W6" panose="020B0300000000000000" pitchFamily="34" charset="-128"/>
                <a:ea typeface="Hiragino Kaku Gothic ProN W6" panose="020B0300000000000000" pitchFamily="34" charset="-128"/>
              </a:rPr>
              <a:t>変革の原則</a:t>
            </a:r>
            <a:r>
              <a:rPr lang="en-US" altLang="ja-JP" sz="3600" b="1" dirty="0">
                <a:latin typeface="Hiragino Kaku Gothic ProN W6" panose="020B0300000000000000" pitchFamily="34" charset="-128"/>
                <a:ea typeface="Hiragino Kaku Gothic ProN W6" panose="020B0300000000000000" pitchFamily="34" charset="-128"/>
              </a:rPr>
              <a:t>②</a:t>
            </a:r>
            <a:r>
              <a:rPr lang="ja-JP" altLang="ja-JP" sz="3600" b="1">
                <a:latin typeface="Hiragino Kaku Gothic ProN W6" panose="020B0300000000000000" pitchFamily="34" charset="-128"/>
                <a:ea typeface="Hiragino Kaku Gothic ProN W6" panose="020B0300000000000000" pitchFamily="34" charset="-128"/>
              </a:rPr>
              <a:t>：</a:t>
            </a:r>
            <a:br>
              <a:rPr lang="en-US" altLang="ja-JP" sz="3600" b="1" dirty="0">
                <a:latin typeface="Hiragino Kaku Gothic ProN W6" panose="020B0300000000000000" pitchFamily="34" charset="-128"/>
                <a:ea typeface="Hiragino Kaku Gothic ProN W6" panose="020B0300000000000000" pitchFamily="34" charset="-128"/>
              </a:rPr>
            </a:br>
            <a:r>
              <a:rPr lang="ja-JP" altLang="ja-JP" sz="3600" b="1">
                <a:latin typeface="Hiragino Kaku Gothic ProN W6" panose="020B0300000000000000" pitchFamily="34" charset="-128"/>
                <a:ea typeface="Hiragino Kaku Gothic ProN W6" panose="020B0300000000000000" pitchFamily="34" charset="-128"/>
              </a:rPr>
              <a:t>「知識」と「作業」の分離 </a:t>
            </a:r>
            <a:endParaRPr kumimoji="1" lang="ja-JP" altLang="en-US" sz="3600"/>
          </a:p>
        </p:txBody>
      </p:sp>
      <p:graphicFrame>
        <p:nvGraphicFramePr>
          <p:cNvPr id="11" name="コンテンツ プレースホルダー 10">
            <a:extLst>
              <a:ext uri="{FF2B5EF4-FFF2-40B4-BE49-F238E27FC236}">
                <a16:creationId xmlns:a16="http://schemas.microsoft.com/office/drawing/2014/main" id="{F4B3E739-3035-BC7D-5C33-15DEF6B497F4}"/>
              </a:ext>
            </a:extLst>
          </p:cNvPr>
          <p:cNvGraphicFramePr>
            <a:graphicFrameLocks noGrp="1"/>
          </p:cNvGraphicFramePr>
          <p:nvPr>
            <p:ph idx="1"/>
            <p:extLst>
              <p:ext uri="{D42A27DB-BD31-4B8C-83A1-F6EECF244321}">
                <p14:modId xmlns:p14="http://schemas.microsoft.com/office/powerpoint/2010/main" val="2411257757"/>
              </p:ext>
            </p:extLst>
          </p:nvPr>
        </p:nvGraphicFramePr>
        <p:xfrm>
          <a:off x="735496" y="2330545"/>
          <a:ext cx="10515600" cy="1566928"/>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553739297"/>
                    </a:ext>
                  </a:extLst>
                </a:gridCol>
                <a:gridCol w="5257800">
                  <a:extLst>
                    <a:ext uri="{9D8B030D-6E8A-4147-A177-3AD203B41FA5}">
                      <a16:colId xmlns:a16="http://schemas.microsoft.com/office/drawing/2014/main" val="2681236426"/>
                    </a:ext>
                  </a:extLst>
                </a:gridCol>
              </a:tblGrid>
              <a:tr h="370840">
                <a:tc>
                  <a:txBody>
                    <a:bodyPr/>
                    <a:lstStyle/>
                    <a:p>
                      <a:pPr>
                        <a:lnSpc>
                          <a:spcPct val="120000"/>
                        </a:lnSpc>
                        <a:buNone/>
                      </a:pPr>
                      <a:r>
                        <a:rPr lang="ja-JP" altLang="en-US">
                          <a:latin typeface="Hiragino Maru Gothic ProN W4" panose="020F0400000000000000" pitchFamily="34" charset="-128"/>
                          <a:ea typeface="Hiragino Maru Gothic ProN W4" panose="020F0400000000000000" pitchFamily="34" charset="-128"/>
                        </a:rPr>
                        <a:t>熟練者（知識を作る人）</a:t>
                      </a:r>
                    </a:p>
                  </a:txBody>
                  <a:tcPr anchor="ctr"/>
                </a:tc>
                <a:tc>
                  <a:txBody>
                    <a:bodyPr/>
                    <a:lstStyle/>
                    <a:p>
                      <a:pPr>
                        <a:lnSpc>
                          <a:spcPct val="120000"/>
                        </a:lnSpc>
                        <a:buNone/>
                      </a:pPr>
                      <a:r>
                        <a:rPr lang="ja-JP" altLang="en-US">
                          <a:latin typeface="Hiragino Maru Gothic ProN W4" panose="020F0400000000000000" pitchFamily="34" charset="-128"/>
                          <a:ea typeface="Hiragino Maru Gothic ProN W4" panose="020F0400000000000000" pitchFamily="34" charset="-128"/>
                        </a:rPr>
                        <a:t>若手・未熟練者（作業をする人）</a:t>
                      </a:r>
                    </a:p>
                  </a:txBody>
                  <a:tcPr anchor="ctr"/>
                </a:tc>
                <a:extLst>
                  <a:ext uri="{0D108BD9-81ED-4DB2-BD59-A6C34878D82A}">
                    <a16:rowId xmlns:a16="http://schemas.microsoft.com/office/drawing/2014/main" val="3211089526"/>
                  </a:ext>
                </a:extLst>
              </a:tr>
              <a:tr h="370840">
                <a:tc>
                  <a:txBody>
                    <a:bodyPr/>
                    <a:lstStyle/>
                    <a:p>
                      <a:pPr>
                        <a:lnSpc>
                          <a:spcPct val="120000"/>
                        </a:lnSpc>
                        <a:buNone/>
                      </a:pPr>
                      <a:r>
                        <a:rPr lang="ja-JP" altLang="en-US">
                          <a:latin typeface="Hiragino Maru Gothic ProN W4" panose="020F0400000000000000" pitchFamily="34" charset="-128"/>
                          <a:ea typeface="Hiragino Maru Gothic ProN W4" panose="020F0400000000000000" pitchFamily="34" charset="-128"/>
                        </a:rPr>
                        <a:t>ルール作りや例外パターンの定義</a:t>
                      </a:r>
                    </a:p>
                  </a:txBody>
                  <a:tcPr anchor="ctr"/>
                </a:tc>
                <a:tc>
                  <a:txBody>
                    <a:bodyPr/>
                    <a:lstStyle/>
                    <a:p>
                      <a:pPr>
                        <a:lnSpc>
                          <a:spcPct val="120000"/>
                        </a:lnSpc>
                        <a:buNone/>
                      </a:pPr>
                      <a:r>
                        <a:rPr lang="ja-JP" altLang="en-US">
                          <a:latin typeface="Hiragino Maru Gothic ProN W4" panose="020F0400000000000000" pitchFamily="34" charset="-128"/>
                          <a:ea typeface="Hiragino Maru Gothic ProN W4" panose="020F0400000000000000" pitchFamily="34" charset="-128"/>
                        </a:rPr>
                        <a:t>システムがナビゲート</a:t>
                      </a:r>
                    </a:p>
                  </a:txBody>
                  <a:tcPr anchor="ctr"/>
                </a:tc>
                <a:extLst>
                  <a:ext uri="{0D108BD9-81ED-4DB2-BD59-A6C34878D82A}">
                    <a16:rowId xmlns:a16="http://schemas.microsoft.com/office/drawing/2014/main" val="4287439909"/>
                  </a:ext>
                </a:extLst>
              </a:tr>
              <a:tr h="370840">
                <a:tc>
                  <a:txBody>
                    <a:bodyPr/>
                    <a:lstStyle/>
                    <a:p>
                      <a:pPr>
                        <a:lnSpc>
                          <a:spcPct val="120000"/>
                        </a:lnSpc>
                        <a:buNone/>
                      </a:pPr>
                      <a:r>
                        <a:rPr lang="ja-JP" altLang="en-US">
                          <a:latin typeface="Hiragino Maru Gothic ProN W4" panose="020F0400000000000000" pitchFamily="34" charset="-128"/>
                          <a:ea typeface="Hiragino Maru Gothic ProN W4" panose="020F0400000000000000" pitchFamily="34" charset="-128"/>
                        </a:rPr>
                        <a:t>「高度な判断業務」に集中</a:t>
                      </a:r>
                    </a:p>
                  </a:txBody>
                  <a:tcPr anchor="ctr"/>
                </a:tc>
                <a:tc>
                  <a:txBody>
                    <a:bodyPr/>
                    <a:lstStyle/>
                    <a:p>
                      <a:pPr>
                        <a:lnSpc>
                          <a:spcPct val="120000"/>
                        </a:lnSpc>
                        <a:buNone/>
                      </a:pPr>
                      <a:r>
                        <a:rPr lang="ja-JP" altLang="en-US">
                          <a:latin typeface="Hiragino Maru Gothic ProN W4" panose="020F0400000000000000" pitchFamily="34" charset="-128"/>
                          <a:ea typeface="Hiragino Maru Gothic ProN W4" panose="020F0400000000000000" pitchFamily="34" charset="-128"/>
                        </a:rPr>
                        <a:t>経験が浅くても迷わず正確に業務遂行</a:t>
                      </a:r>
                    </a:p>
                  </a:txBody>
                  <a:tcPr anchor="ctr"/>
                </a:tc>
                <a:extLst>
                  <a:ext uri="{0D108BD9-81ED-4DB2-BD59-A6C34878D82A}">
                    <a16:rowId xmlns:a16="http://schemas.microsoft.com/office/drawing/2014/main" val="1317259383"/>
                  </a:ext>
                </a:extLst>
              </a:tr>
              <a:tr h="370840">
                <a:tc>
                  <a:txBody>
                    <a:bodyPr/>
                    <a:lstStyle/>
                    <a:p>
                      <a:pPr>
                        <a:lnSpc>
                          <a:spcPct val="120000"/>
                        </a:lnSpc>
                        <a:buNone/>
                      </a:pPr>
                      <a:r>
                        <a:rPr lang="ja-JP" altLang="en-US">
                          <a:latin typeface="Hiragino Maru Gothic ProN W4" panose="020F0400000000000000" pitchFamily="34" charset="-128"/>
                          <a:ea typeface="Hiragino Maru Gothic ProN W4" panose="020F0400000000000000" pitchFamily="34" charset="-128"/>
                        </a:rPr>
                        <a:t>ルーチンワークから解放</a:t>
                      </a:r>
                    </a:p>
                  </a:txBody>
                  <a:tcPr anchor="ctr"/>
                </a:tc>
                <a:tc>
                  <a:txBody>
                    <a:bodyPr/>
                    <a:lstStyle/>
                    <a:p>
                      <a:pPr>
                        <a:lnSpc>
                          <a:spcPct val="120000"/>
                        </a:lnSpc>
                        <a:buNone/>
                      </a:pPr>
                      <a:r>
                        <a:rPr lang="en" dirty="0">
                          <a:latin typeface="Hiragino Maru Gothic ProN W4" panose="020F0400000000000000" pitchFamily="34" charset="-128"/>
                          <a:ea typeface="Hiragino Maru Gothic ProN W4" panose="020F0400000000000000" pitchFamily="34" charset="-128"/>
                        </a:rPr>
                        <a:t>OJT</a:t>
                      </a:r>
                      <a:r>
                        <a:rPr lang="ja-JP" altLang="en-US">
                          <a:latin typeface="Hiragino Maru Gothic ProN W4" panose="020F0400000000000000" pitchFamily="34" charset="-128"/>
                          <a:ea typeface="Hiragino Maru Gothic ProN W4" panose="020F0400000000000000" pitchFamily="34" charset="-128"/>
                        </a:rPr>
                        <a:t>に頼らず自然に正しい手順を習得</a:t>
                      </a:r>
                    </a:p>
                  </a:txBody>
                  <a:tcPr anchor="ctr"/>
                </a:tc>
                <a:extLst>
                  <a:ext uri="{0D108BD9-81ED-4DB2-BD59-A6C34878D82A}">
                    <a16:rowId xmlns:a16="http://schemas.microsoft.com/office/drawing/2014/main" val="363885496"/>
                  </a:ext>
                </a:extLst>
              </a:tr>
            </a:tbl>
          </a:graphicData>
        </a:graphic>
      </p:graphicFrame>
      <p:sp>
        <p:nvSpPr>
          <p:cNvPr id="4" name="スライド番号プレースホルダー 3">
            <a:extLst>
              <a:ext uri="{FF2B5EF4-FFF2-40B4-BE49-F238E27FC236}">
                <a16:creationId xmlns:a16="http://schemas.microsoft.com/office/drawing/2014/main" id="{92F5C49A-1601-C417-F117-D16B61DF0A9A}"/>
              </a:ext>
            </a:extLst>
          </p:cNvPr>
          <p:cNvSpPr>
            <a:spLocks noGrp="1"/>
          </p:cNvSpPr>
          <p:nvPr>
            <p:ph type="sldNum" sz="quarter" idx="12"/>
          </p:nvPr>
        </p:nvSpPr>
        <p:spPr/>
        <p:txBody>
          <a:bodyPr/>
          <a:lstStyle/>
          <a:p>
            <a:fld id="{1854EAFE-D38F-F545-9A19-0743AB92A8B9}" type="slidenum">
              <a:rPr kumimoji="1" lang="ja-JP" altLang="en-US" smtClean="0"/>
              <a:t>23</a:t>
            </a:fld>
            <a:endParaRPr kumimoji="1" lang="ja-JP" altLang="en-US"/>
          </a:p>
        </p:txBody>
      </p:sp>
      <p:sp>
        <p:nvSpPr>
          <p:cNvPr id="12" name="テキスト ボックス 11">
            <a:extLst>
              <a:ext uri="{FF2B5EF4-FFF2-40B4-BE49-F238E27FC236}">
                <a16:creationId xmlns:a16="http://schemas.microsoft.com/office/drawing/2014/main" id="{A0D33CD1-0826-881E-3583-AF3AF839E3ED}"/>
              </a:ext>
            </a:extLst>
          </p:cNvPr>
          <p:cNvSpPr txBox="1"/>
          <p:nvPr/>
        </p:nvSpPr>
        <p:spPr>
          <a:xfrm>
            <a:off x="735496" y="1873283"/>
            <a:ext cx="2262158" cy="369332"/>
          </a:xfrm>
          <a:prstGeom prst="rect">
            <a:avLst/>
          </a:prstGeom>
          <a:noFill/>
        </p:spPr>
        <p:txBody>
          <a:bodyPr wrap="none" rtlCol="0">
            <a:spAutoFit/>
          </a:bodyPr>
          <a:lstStyle/>
          <a:p>
            <a:r>
              <a:rPr lang="ja-JP" altLang="en-US" b="1">
                <a:latin typeface="Hiragino Kaku Gothic ProN W6" panose="020B0300000000000000" pitchFamily="34" charset="-128"/>
                <a:ea typeface="Hiragino Kaku Gothic ProN W6" panose="020B0300000000000000" pitchFamily="34" charset="-128"/>
              </a:rPr>
              <a:t>役割分担の最適化：</a:t>
            </a:r>
            <a:endParaRPr kumimoji="1" lang="ja-JP" altLang="en-US" b="1">
              <a:latin typeface="Hiragino Kaku Gothic ProN W6" panose="020B0300000000000000" pitchFamily="34" charset="-128"/>
              <a:ea typeface="Hiragino Kaku Gothic ProN W6" panose="020B0300000000000000" pitchFamily="34" charset="-128"/>
            </a:endParaRPr>
          </a:p>
        </p:txBody>
      </p:sp>
      <p:sp>
        <p:nvSpPr>
          <p:cNvPr id="18" name="テキスト ボックス 17">
            <a:extLst>
              <a:ext uri="{FF2B5EF4-FFF2-40B4-BE49-F238E27FC236}">
                <a16:creationId xmlns:a16="http://schemas.microsoft.com/office/drawing/2014/main" id="{8F2267FB-4E80-58AD-BE85-5D9C5C2F1F01}"/>
              </a:ext>
            </a:extLst>
          </p:cNvPr>
          <p:cNvSpPr txBox="1"/>
          <p:nvPr/>
        </p:nvSpPr>
        <p:spPr>
          <a:xfrm>
            <a:off x="735496" y="4309157"/>
            <a:ext cx="10515600" cy="2308324"/>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1" u="none" strike="noStrike" cap="none" normalizeH="0" baseline="0">
                <a:ln>
                  <a:noFill/>
                </a:ln>
                <a:solidFill>
                  <a:schemeClr val="tx1"/>
                </a:solidFill>
                <a:effectLst/>
                <a:latin typeface="Hiragino Kaku Gothic ProN W6" panose="020B0300000000000000" pitchFamily="34" charset="-128"/>
                <a:ea typeface="Hiragino Kaku Gothic ProN W6" panose="020B0300000000000000" pitchFamily="34" charset="-128"/>
              </a:rPr>
              <a:t>好循環のイメージ：</a:t>
            </a:r>
            <a:endParaRPr kumimoji="0" lang="en-US" altLang="ja-JP" b="1" u="none" strike="noStrike" cap="none" normalizeH="0" baseline="0" dirty="0">
              <a:ln>
                <a:noFill/>
              </a:ln>
              <a:solidFill>
                <a:schemeClr val="tx1"/>
              </a:solidFill>
              <a:effectLst/>
              <a:latin typeface="Hiragino Kaku Gothic ProN W6" panose="020B0300000000000000" pitchFamily="34" charset="-128"/>
              <a:ea typeface="Hiragino Kaku Gothic ProN W6" panose="020B03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b="1" u="none" strike="noStrike" cap="none" normalizeH="0" baseline="0">
              <a:ln>
                <a:noFill/>
              </a:ln>
              <a:solidFill>
                <a:schemeClr val="tx1"/>
              </a:solidFill>
              <a:effectLst/>
              <a:latin typeface="Hiragino Kaku Gothic ProN W6" panose="020B0300000000000000" pitchFamily="34" charset="-128"/>
              <a:ea typeface="Hiragino Kaku Gothic ProN W6" panose="020B03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1" u="none" strike="noStrike" cap="none" normalizeH="0" baseline="0">
                <a:ln>
                  <a:noFill/>
                </a:ln>
                <a:solidFill>
                  <a:srgbClr val="383A42"/>
                </a:solidFill>
                <a:effectLst/>
                <a:latin typeface="Hiragino Kaku Gothic ProN W6" panose="020B0300000000000000" pitchFamily="34" charset="-128"/>
                <a:ea typeface="Hiragino Kaku Gothic ProN W6" panose="020B0300000000000000" pitchFamily="34" charset="-128"/>
              </a:rPr>
              <a:t>熟練者 → 知識をシステムに組み込む → 若手が知識に沿って作業</a:t>
            </a:r>
            <a:endParaRPr kumimoji="0" lang="en-US" altLang="ja-JP" b="1" dirty="0">
              <a:solidFill>
                <a:srgbClr val="383A42"/>
              </a:solidFill>
              <a:latin typeface="Hiragino Kaku Gothic ProN W6" panose="020B0300000000000000" pitchFamily="34" charset="-128"/>
              <a:ea typeface="Hiragino Kaku Gothic ProN W6" panose="020B03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b="1" u="none" strike="noStrike" cap="none" normalizeH="0" baseline="0">
                <a:ln>
                  <a:noFill/>
                </a:ln>
                <a:solidFill>
                  <a:srgbClr val="383A42"/>
                </a:solidFill>
                <a:effectLst/>
                <a:latin typeface="Hiragino Kaku Gothic ProN W6" panose="020B0300000000000000" pitchFamily="34" charset="-128"/>
                <a:ea typeface="Hiragino Kaku Gothic ProN W6" panose="020B0300000000000000" pitchFamily="34" charset="-128"/>
              </a:rPr>
              <a:t>　　　　　　　</a:t>
            </a:r>
            <a:r>
              <a:rPr kumimoji="0" lang="ja-JP" altLang="en-US" b="1" u="none" strike="noStrike" cap="none" normalizeH="0" baseline="0" dirty="0">
                <a:ln>
                  <a:noFill/>
                </a:ln>
                <a:solidFill>
                  <a:srgbClr val="383A42"/>
                </a:solidFill>
                <a:effectLst/>
                <a:latin typeface="Hiragino Kaku Gothic ProN W6" panose="020B0300000000000000" pitchFamily="34" charset="-128"/>
                <a:ea typeface="Hiragino Kaku Gothic ProN W6" panose="020B0300000000000000" pitchFamily="34" charset="-128"/>
              </a:rPr>
              <a:t>　</a:t>
            </a:r>
            <a:r>
              <a:rPr kumimoji="0" lang="ja-JP" altLang="ja-JP" b="1" u="none" strike="noStrike" cap="none" normalizeH="0" baseline="0">
                <a:ln>
                  <a:noFill/>
                </a:ln>
                <a:solidFill>
                  <a:srgbClr val="383A42"/>
                </a:solidFill>
                <a:effectLst/>
                <a:latin typeface="Hiragino Kaku Gothic ProN W6" panose="020B0300000000000000" pitchFamily="34" charset="-128"/>
                <a:ea typeface="Hiragino Kaku Gothic ProN W6" panose="020B0300000000000000" pitchFamily="34" charset="-128"/>
              </a:rPr>
              <a:t>↑ ↓</a:t>
            </a:r>
            <a:endParaRPr kumimoji="0" lang="en-US" altLang="ja-JP" b="1" u="none" strike="noStrike" cap="none" normalizeH="0" baseline="0" dirty="0">
              <a:ln>
                <a:noFill/>
              </a:ln>
              <a:solidFill>
                <a:srgbClr val="383A42"/>
              </a:solidFill>
              <a:effectLst/>
              <a:latin typeface="Hiragino Kaku Gothic ProN W6" panose="020B0300000000000000" pitchFamily="34" charset="-128"/>
              <a:ea typeface="Hiragino Kaku Gothic ProN W6" panose="020B03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ja-JP" b="1" u="none" strike="noStrike" cap="none" normalizeH="0" baseline="0">
                <a:ln>
                  <a:noFill/>
                </a:ln>
                <a:solidFill>
                  <a:srgbClr val="383A42"/>
                </a:solidFill>
                <a:effectLst/>
                <a:latin typeface="Hiragino Kaku Gothic ProN W6" panose="020B0300000000000000" pitchFamily="34" charset="-128"/>
                <a:ea typeface="Hiragino Kaku Gothic ProN W6" panose="020B0300000000000000" pitchFamily="34" charset="-128"/>
              </a:rPr>
              <a:t> </a:t>
            </a:r>
            <a:r>
              <a:rPr kumimoji="0" lang="ja-JP" altLang="en-US" b="1" u="none" strike="noStrike" cap="none" normalizeH="0" baseline="0">
                <a:ln>
                  <a:noFill/>
                </a:ln>
                <a:solidFill>
                  <a:srgbClr val="383A42"/>
                </a:solidFill>
                <a:effectLst/>
                <a:latin typeface="Hiragino Kaku Gothic ProN W6" panose="020B0300000000000000" pitchFamily="34" charset="-128"/>
                <a:ea typeface="Hiragino Kaku Gothic ProN W6" panose="020B0300000000000000" pitchFamily="34" charset="-128"/>
              </a:rPr>
              <a:t>　　　　　　　</a:t>
            </a:r>
            <a:r>
              <a:rPr kumimoji="0" lang="ja-JP" altLang="ja-JP" b="1" u="none" strike="noStrike" cap="none" normalizeH="0" baseline="0">
                <a:ln>
                  <a:noFill/>
                </a:ln>
                <a:solidFill>
                  <a:srgbClr val="383A42"/>
                </a:solidFill>
                <a:effectLst/>
                <a:latin typeface="Hiragino Kaku Gothic ProN W6" panose="020B0300000000000000" pitchFamily="34" charset="-128"/>
                <a:ea typeface="Hiragino Kaku Gothic ProN W6" panose="020B0300000000000000" pitchFamily="34" charset="-128"/>
              </a:rPr>
              <a:t>改善・更新 ←←←←←← 現場からのフィードバック</a:t>
            </a:r>
            <a:endParaRPr kumimoji="0" lang="en-US" altLang="ja-JP" b="1" u="none" strike="noStrike" cap="none" normalizeH="0" baseline="0" dirty="0">
              <a:ln>
                <a:noFill/>
              </a:ln>
              <a:solidFill>
                <a:srgbClr val="383A42"/>
              </a:solidFill>
              <a:effectLst/>
              <a:latin typeface="Hiragino Kaku Gothic ProN W6" panose="020B0300000000000000" pitchFamily="34" charset="-128"/>
              <a:ea typeface="Hiragino Kaku Gothic ProN W6" panose="020B0300000000000000"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ja-JP" b="1" dirty="0">
              <a:solidFill>
                <a:srgbClr val="383A42"/>
              </a:solidFill>
              <a:latin typeface="Hiragino Kaku Gothic ProN W6" panose="020B0300000000000000" pitchFamily="34" charset="-128"/>
              <a:ea typeface="Hiragino Kaku Gothic ProN W6" panose="020B0300000000000000" pitchFamily="34" charset="-128"/>
            </a:endParaRPr>
          </a:p>
          <a:p>
            <a:pPr eaLnBrk="0" fontAlgn="base" hangingPunct="0">
              <a:spcBef>
                <a:spcPct val="0"/>
              </a:spcBef>
              <a:spcAft>
                <a:spcPct val="0"/>
              </a:spcAft>
            </a:pPr>
            <a:r>
              <a:rPr lang="en-US" altLang="ja-JP" dirty="0">
                <a:latin typeface="Hiragino Kaku Gothic ProN W3" panose="020B0300000000000000" pitchFamily="34" charset="-128"/>
                <a:ea typeface="Hiragino Kaku Gothic ProN W3" panose="020B0300000000000000" pitchFamily="34" charset="-128"/>
              </a:rPr>
              <a:t>※</a:t>
            </a:r>
            <a:r>
              <a:rPr lang="ja-JP" altLang="en-US">
                <a:latin typeface="Hiragino Kaku Gothic ProN W3" panose="020B0300000000000000" pitchFamily="34" charset="-128"/>
                <a:ea typeface="Hiragino Kaku Gothic ProN W3" panose="020B0300000000000000" pitchFamily="34" charset="-128"/>
              </a:rPr>
              <a:t>熟練者のノウハウを組織全体で活用しつつ、若手の早期戦力化を実現</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ja-JP" b="1" u="none" strike="noStrike" cap="none" normalizeH="0" baseline="0">
              <a:ln>
                <a:noFill/>
              </a:ln>
              <a:solidFill>
                <a:schemeClr val="tx1"/>
              </a:solidFill>
              <a:effectLst/>
              <a:latin typeface="Hiragino Kaku Gothic ProN W6" panose="020B0300000000000000" pitchFamily="34" charset="-128"/>
              <a:ea typeface="Hiragino Kaku Gothic ProN W6" panose="020B0300000000000000" pitchFamily="34" charset="-128"/>
            </a:endParaRPr>
          </a:p>
        </p:txBody>
      </p:sp>
    </p:spTree>
    <p:extLst>
      <p:ext uri="{BB962C8B-B14F-4D97-AF65-F5344CB8AC3E}">
        <p14:creationId xmlns:p14="http://schemas.microsoft.com/office/powerpoint/2010/main" val="4252722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9C58933-1165-74C3-182A-598B4DDFDCD6}"/>
              </a:ext>
            </a:extLst>
          </p:cNvPr>
          <p:cNvSpPr>
            <a:spLocks noGrp="1"/>
          </p:cNvSpPr>
          <p:nvPr>
            <p:ph type="sldNum" sz="quarter" idx="12"/>
          </p:nvPr>
        </p:nvSpPr>
        <p:spPr/>
        <p:txBody>
          <a:bodyPr/>
          <a:lstStyle/>
          <a:p>
            <a:fld id="{1854EAFE-D38F-F545-9A19-0743AB92A8B9}" type="slidenum">
              <a:rPr kumimoji="1" lang="ja-JP" altLang="en-US" smtClean="0"/>
              <a:t>24</a:t>
            </a:fld>
            <a:endParaRPr kumimoji="1" lang="ja-JP" altLang="en-US"/>
          </a:p>
        </p:txBody>
      </p:sp>
      <p:pic>
        <p:nvPicPr>
          <p:cNvPr id="3" name="図 2">
            <a:extLst>
              <a:ext uri="{FF2B5EF4-FFF2-40B4-BE49-F238E27FC236}">
                <a16:creationId xmlns:a16="http://schemas.microsoft.com/office/drawing/2014/main" id="{47FA90DC-D562-2998-0FA3-43733B7DDE8D}"/>
              </a:ext>
            </a:extLst>
          </p:cNvPr>
          <p:cNvPicPr>
            <a:picLocks noChangeAspect="1"/>
          </p:cNvPicPr>
          <p:nvPr/>
        </p:nvPicPr>
        <p:blipFill>
          <a:blip r:embed="rId2"/>
          <a:stretch>
            <a:fillRect/>
          </a:stretch>
        </p:blipFill>
        <p:spPr>
          <a:xfrm>
            <a:off x="-1" y="0"/>
            <a:ext cx="12192001" cy="6804836"/>
          </a:xfrm>
          <a:prstGeom prst="rect">
            <a:avLst/>
          </a:prstGeom>
        </p:spPr>
      </p:pic>
    </p:spTree>
    <p:extLst>
      <p:ext uri="{BB962C8B-B14F-4D97-AF65-F5344CB8AC3E}">
        <p14:creationId xmlns:p14="http://schemas.microsoft.com/office/powerpoint/2010/main" val="2281194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015EA47-7C95-2F4F-6B70-3D662504E373}"/>
              </a:ext>
            </a:extLst>
          </p:cNvPr>
          <p:cNvSpPr>
            <a:spLocks noGrp="1"/>
          </p:cNvSpPr>
          <p:nvPr>
            <p:ph type="sldNum" sz="quarter" idx="12"/>
          </p:nvPr>
        </p:nvSpPr>
        <p:spPr/>
        <p:txBody>
          <a:bodyPr/>
          <a:lstStyle/>
          <a:p>
            <a:fld id="{1854EAFE-D38F-F545-9A19-0743AB92A8B9}" type="slidenum">
              <a:rPr kumimoji="1" lang="ja-JP" altLang="en-US" smtClean="0"/>
              <a:t>25</a:t>
            </a:fld>
            <a:endParaRPr kumimoji="1" lang="ja-JP" altLang="en-US"/>
          </a:p>
        </p:txBody>
      </p:sp>
      <p:pic>
        <p:nvPicPr>
          <p:cNvPr id="4" name="図 3" descr="ダイアグラム, テキスト&#10;&#10;AI 生成コンテンツは誤りを含む可能性があります。">
            <a:extLst>
              <a:ext uri="{FF2B5EF4-FFF2-40B4-BE49-F238E27FC236}">
                <a16:creationId xmlns:a16="http://schemas.microsoft.com/office/drawing/2014/main" id="{E653F3F9-37D7-B7B4-009E-A634862CE226}"/>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20117479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5B490F0-58F2-6801-C294-7487E4120B50}"/>
              </a:ext>
            </a:extLst>
          </p:cNvPr>
          <p:cNvSpPr>
            <a:spLocks noGrp="1"/>
          </p:cNvSpPr>
          <p:nvPr>
            <p:ph type="sldNum" sz="quarter" idx="12"/>
          </p:nvPr>
        </p:nvSpPr>
        <p:spPr/>
        <p:txBody>
          <a:bodyPr/>
          <a:lstStyle/>
          <a:p>
            <a:fld id="{1854EAFE-D38F-F545-9A19-0743AB92A8B9}" type="slidenum">
              <a:rPr kumimoji="1" lang="ja-JP" altLang="en-US" smtClean="0"/>
              <a:t>26</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7A5F6EAC-AE55-B3AC-BE53-3F705EA66D69}"/>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37462640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F5B9BA0-5F5B-AD61-576F-04C867A9008A}"/>
              </a:ext>
            </a:extLst>
          </p:cNvPr>
          <p:cNvSpPr>
            <a:spLocks noGrp="1"/>
          </p:cNvSpPr>
          <p:nvPr>
            <p:ph type="sldNum" sz="quarter" idx="12"/>
          </p:nvPr>
        </p:nvSpPr>
        <p:spPr/>
        <p:txBody>
          <a:bodyPr/>
          <a:lstStyle/>
          <a:p>
            <a:fld id="{1854EAFE-D38F-F545-9A19-0743AB92A8B9}" type="slidenum">
              <a:rPr kumimoji="1" lang="ja-JP" altLang="en-US" smtClean="0"/>
              <a:t>27</a:t>
            </a:fld>
            <a:endParaRPr kumimoji="1" lang="ja-JP" altLang="en-US"/>
          </a:p>
        </p:txBody>
      </p:sp>
      <p:pic>
        <p:nvPicPr>
          <p:cNvPr id="4" name="図 3" descr="テキスト&#10;&#10;AI 生成コンテンツは誤りを含む可能性があります。">
            <a:extLst>
              <a:ext uri="{FF2B5EF4-FFF2-40B4-BE49-F238E27FC236}">
                <a16:creationId xmlns:a16="http://schemas.microsoft.com/office/drawing/2014/main" id="{87A37E85-E2D6-AB26-0655-B69AA9B548AB}"/>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1925586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6DDA36C-9B9F-F5BA-682B-DE88197CD936}"/>
              </a:ext>
            </a:extLst>
          </p:cNvPr>
          <p:cNvSpPr>
            <a:spLocks noGrp="1"/>
          </p:cNvSpPr>
          <p:nvPr>
            <p:ph type="sldNum" sz="quarter" idx="12"/>
          </p:nvPr>
        </p:nvSpPr>
        <p:spPr/>
        <p:txBody>
          <a:bodyPr/>
          <a:lstStyle/>
          <a:p>
            <a:fld id="{1854EAFE-D38F-F545-9A19-0743AB92A8B9}" type="slidenum">
              <a:rPr kumimoji="1" lang="ja-JP" altLang="en-US" smtClean="0"/>
              <a:t>28</a:t>
            </a:fld>
            <a:endParaRPr kumimoji="1" lang="ja-JP" altLang="en-US"/>
          </a:p>
        </p:txBody>
      </p:sp>
      <p:pic>
        <p:nvPicPr>
          <p:cNvPr id="4" name="図 3" descr="グラフィカル ユーザー インターフェイス, テキスト, アプリケーション&#10;&#10;AI 生成コンテンツは誤りを含む可能性があります。">
            <a:extLst>
              <a:ext uri="{FF2B5EF4-FFF2-40B4-BE49-F238E27FC236}">
                <a16:creationId xmlns:a16="http://schemas.microsoft.com/office/drawing/2014/main" id="{C7B2D1A5-E727-7A51-5CAB-51B56B95719D}"/>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4587568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84C8D8E-9A03-AECB-4EDE-615CC0714C08}"/>
              </a:ext>
            </a:extLst>
          </p:cNvPr>
          <p:cNvSpPr>
            <a:spLocks noGrp="1"/>
          </p:cNvSpPr>
          <p:nvPr>
            <p:ph type="sldNum" sz="quarter" idx="12"/>
          </p:nvPr>
        </p:nvSpPr>
        <p:spPr/>
        <p:txBody>
          <a:bodyPr/>
          <a:lstStyle/>
          <a:p>
            <a:fld id="{1854EAFE-D38F-F545-9A19-0743AB92A8B9}" type="slidenum">
              <a:rPr kumimoji="1" lang="ja-JP" altLang="en-US" smtClean="0"/>
              <a:t>29</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91C1A989-CE09-AC7E-EBAF-AA64E8E787D7}"/>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3846505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F18036CB-DC09-C8FA-1BDE-4299301C70AA}"/>
              </a:ext>
            </a:extLst>
          </p:cNvPr>
          <p:cNvSpPr>
            <a:spLocks noGrp="1"/>
          </p:cNvSpPr>
          <p:nvPr>
            <p:ph type="title"/>
          </p:nvPr>
        </p:nvSpPr>
        <p:spPr/>
        <p:txBody>
          <a:bodyPr/>
          <a:lstStyle/>
          <a:p>
            <a:r>
              <a:rPr lang="ja-JP" altLang="en-US"/>
              <a:t>本日の目的と内容</a:t>
            </a:r>
          </a:p>
        </p:txBody>
      </p:sp>
      <p:sp>
        <p:nvSpPr>
          <p:cNvPr id="9" name="コンテンツ プレースホルダー 8">
            <a:extLst>
              <a:ext uri="{FF2B5EF4-FFF2-40B4-BE49-F238E27FC236}">
                <a16:creationId xmlns:a16="http://schemas.microsoft.com/office/drawing/2014/main" id="{0A705EF1-97A3-AADE-AD06-281D4325A313}"/>
              </a:ext>
            </a:extLst>
          </p:cNvPr>
          <p:cNvSpPr>
            <a:spLocks noGrp="1"/>
          </p:cNvSpPr>
          <p:nvPr>
            <p:ph idx="1"/>
          </p:nvPr>
        </p:nvSpPr>
        <p:spPr>
          <a:xfrm>
            <a:off x="838200" y="1825625"/>
            <a:ext cx="10652858" cy="4744140"/>
          </a:xfrm>
        </p:spPr>
        <p:txBody>
          <a:bodyPr>
            <a:normAutofit/>
          </a:bodyPr>
          <a:lstStyle/>
          <a:p>
            <a:pPr marL="0" indent="0">
              <a:lnSpc>
                <a:spcPct val="110000"/>
              </a:lnSpc>
              <a:buNone/>
            </a:pPr>
            <a:r>
              <a:rPr lang="ja-JP" altLang="en-US" b="1">
                <a:latin typeface="Hiragino Kaku Gothic ProN W6" panose="020B0300000000000000" pitchFamily="34" charset="-128"/>
                <a:ea typeface="Hiragino Kaku Gothic ProN W6" panose="020B0300000000000000" pitchFamily="34" charset="-128"/>
              </a:rPr>
              <a:t>報告書でお伝えした提案の背景にある考え方を共有し、最初の一歩について一緒に考えたい</a:t>
            </a:r>
            <a:endParaRPr lang="en-US" altLang="ja-JP" b="1" dirty="0">
              <a:latin typeface="Hiragino Kaku Gothic ProN W6" panose="020B0300000000000000" pitchFamily="34" charset="-128"/>
              <a:ea typeface="Hiragino Kaku Gothic ProN W6" panose="020B0300000000000000" pitchFamily="34" charset="-128"/>
            </a:endParaRPr>
          </a:p>
          <a:p>
            <a:pPr marL="514350" indent="-514350">
              <a:buFont typeface="+mj-lt"/>
              <a:buAutoNum type="arabicPeriod"/>
            </a:pPr>
            <a:r>
              <a:rPr lang="ja-JP" altLang="en-US">
                <a:latin typeface="Hiragino Maru Gothic ProN W4" panose="020F0400000000000000" pitchFamily="34" charset="-128"/>
                <a:ea typeface="Hiragino Maru Gothic ProN W4" panose="020F0400000000000000" pitchFamily="34" charset="-128"/>
              </a:rPr>
              <a:t>ヒアリングから見えた現状と構造的課題 </a:t>
            </a:r>
            <a:endParaRPr lang="en-US" altLang="ja-JP" dirty="0">
              <a:latin typeface="Hiragino Maru Gothic ProN W4" panose="020F0400000000000000" pitchFamily="34" charset="-128"/>
              <a:ea typeface="Hiragino Maru Gothic ProN W4" panose="020F0400000000000000" pitchFamily="34" charset="-128"/>
            </a:endParaRPr>
          </a:p>
          <a:p>
            <a:pPr marL="514350" indent="-514350">
              <a:lnSpc>
                <a:spcPct val="110000"/>
              </a:lnSpc>
              <a:buFont typeface="+mj-lt"/>
              <a:buAutoNum type="arabicPeriod"/>
            </a:pPr>
            <a:r>
              <a:rPr lang="ja-JP" altLang="en-US">
                <a:latin typeface="Hiragino Maru Gothic ProN W4" panose="020F0400000000000000" pitchFamily="34" charset="-128"/>
                <a:ea typeface="Hiragino Maru Gothic ProN W4" panose="020F0400000000000000" pitchFamily="34" charset="-128"/>
              </a:rPr>
              <a:t>なぜそうなっているか（構造）</a:t>
            </a:r>
            <a:br>
              <a:rPr lang="en-US" altLang="ja-JP" dirty="0">
                <a:latin typeface="Hiragino Maru Gothic ProN W4" panose="020F0400000000000000" pitchFamily="34" charset="-128"/>
                <a:ea typeface="Hiragino Maru Gothic ProN W4" panose="020F0400000000000000" pitchFamily="34" charset="-128"/>
              </a:rPr>
            </a:br>
            <a:r>
              <a:rPr lang="ja-JP" altLang="en-US">
                <a:latin typeface="Hiragino Maru Gothic ProN W4" panose="020F0400000000000000" pitchFamily="34" charset="-128"/>
                <a:ea typeface="Hiragino Maru Gothic ProN W4" panose="020F0400000000000000" pitchFamily="34" charset="-128"/>
              </a:rPr>
              <a:t>・構造的な問題の理解</a:t>
            </a:r>
            <a:endParaRPr lang="en-US" altLang="ja-JP" dirty="0">
              <a:latin typeface="Hiragino Maru Gothic ProN W4" panose="020F0400000000000000" pitchFamily="34" charset="-128"/>
              <a:ea typeface="Hiragino Maru Gothic ProN W4" panose="020F0400000000000000" pitchFamily="34" charset="-128"/>
            </a:endParaRPr>
          </a:p>
          <a:p>
            <a:pPr marL="514350" indent="-514350">
              <a:lnSpc>
                <a:spcPct val="110000"/>
              </a:lnSpc>
              <a:buFont typeface="+mj-lt"/>
              <a:buAutoNum type="arabicPeriod"/>
            </a:pPr>
            <a:r>
              <a:rPr lang="ja-JP" altLang="en-US">
                <a:latin typeface="Hiragino Maru Gothic ProN W4" panose="020F0400000000000000" pitchFamily="34" charset="-128"/>
                <a:ea typeface="Hiragino Maru Gothic ProN W4" panose="020F0400000000000000" pitchFamily="34" charset="-128"/>
              </a:rPr>
              <a:t>改革の方向性（業務のバックボーン「仕事ナビ」構想）</a:t>
            </a:r>
            <a:br>
              <a:rPr lang="en-US" altLang="ja-JP" dirty="0">
                <a:latin typeface="Hiragino Maru Gothic ProN W4" panose="020F0400000000000000" pitchFamily="34" charset="-128"/>
                <a:ea typeface="Hiragino Maru Gothic ProN W4" panose="020F0400000000000000" pitchFamily="34" charset="-128"/>
              </a:rPr>
            </a:br>
            <a:r>
              <a:rPr lang="ja-JP" altLang="en-US">
                <a:latin typeface="Hiragino Maru Gothic ProN W4" panose="020F0400000000000000" pitchFamily="34" charset="-128"/>
                <a:ea typeface="Hiragino Maru Gothic ProN W4" panose="020F0400000000000000" pitchFamily="34" charset="-128"/>
              </a:rPr>
              <a:t>・「機能」ではなく「仕事の進め方」を変える</a:t>
            </a:r>
            <a:endParaRPr lang="en-US" altLang="ja-JP" dirty="0">
              <a:latin typeface="Hiragino Maru Gothic ProN W4" panose="020F0400000000000000" pitchFamily="34" charset="-128"/>
              <a:ea typeface="Hiragino Maru Gothic ProN W4" panose="020F0400000000000000" pitchFamily="34" charset="-128"/>
            </a:endParaRPr>
          </a:p>
          <a:p>
            <a:pPr marL="514350" indent="-514350">
              <a:lnSpc>
                <a:spcPct val="110000"/>
              </a:lnSpc>
              <a:buFont typeface="+mj-lt"/>
              <a:buAutoNum type="arabicPeriod"/>
            </a:pPr>
            <a:r>
              <a:rPr lang="ja-JP" altLang="en-US">
                <a:latin typeface="Hiragino Maru Gothic ProN W4" panose="020F0400000000000000" pitchFamily="34" charset="-128"/>
                <a:ea typeface="Hiragino Maru Gothic ProN W4" panose="020F0400000000000000" pitchFamily="34" charset="-128"/>
              </a:rPr>
              <a:t>今後の進め方</a:t>
            </a:r>
            <a:br>
              <a:rPr lang="en-US" altLang="ja-JP" dirty="0">
                <a:latin typeface="Hiragino Maru Gothic ProN W4" panose="020F0400000000000000" pitchFamily="34" charset="-128"/>
                <a:ea typeface="Hiragino Maru Gothic ProN W4" panose="020F0400000000000000" pitchFamily="34" charset="-128"/>
              </a:rPr>
            </a:br>
            <a:r>
              <a:rPr lang="ja-JP" altLang="en-US">
                <a:latin typeface="Hiragino Maru Gothic ProN W4" panose="020F0400000000000000" pitchFamily="34" charset="-128"/>
                <a:ea typeface="Hiragino Maru Gothic ProN W4" panose="020F0400000000000000" pitchFamily="34" charset="-128"/>
              </a:rPr>
              <a:t>最初の一歩：</a:t>
            </a:r>
            <a:r>
              <a:rPr lang="en-US" altLang="ja-JP" dirty="0">
                <a:latin typeface="Hiragino Maru Gothic ProN W4" panose="020F0400000000000000" pitchFamily="34" charset="-128"/>
                <a:ea typeface="Hiragino Maru Gothic ProN W4" panose="020F0400000000000000" pitchFamily="34" charset="-128"/>
              </a:rPr>
              <a:t>Phase0</a:t>
            </a:r>
            <a:r>
              <a:rPr lang="ja-JP" altLang="en-US">
                <a:latin typeface="Hiragino Maru Gothic ProN W4" panose="020F0400000000000000" pitchFamily="34" charset="-128"/>
                <a:ea typeface="Hiragino Maru Gothic ProN W4" panose="020F0400000000000000" pitchFamily="34" charset="-128"/>
              </a:rPr>
              <a:t>で何をするか</a:t>
            </a:r>
          </a:p>
        </p:txBody>
      </p:sp>
      <p:sp>
        <p:nvSpPr>
          <p:cNvPr id="7" name="スライド番号プレースホルダー 6">
            <a:extLst>
              <a:ext uri="{FF2B5EF4-FFF2-40B4-BE49-F238E27FC236}">
                <a16:creationId xmlns:a16="http://schemas.microsoft.com/office/drawing/2014/main" id="{2774C9C0-C889-D543-C11F-4A034AAA59D1}"/>
              </a:ext>
            </a:extLst>
          </p:cNvPr>
          <p:cNvSpPr>
            <a:spLocks noGrp="1"/>
          </p:cNvSpPr>
          <p:nvPr>
            <p:ph type="sldNum" sz="quarter" idx="12"/>
          </p:nvPr>
        </p:nvSpPr>
        <p:spPr/>
        <p:txBody>
          <a:bodyPr/>
          <a:lstStyle/>
          <a:p>
            <a:fld id="{1854EAFE-D38F-F545-9A19-0743AB92A8B9}" type="slidenum">
              <a:rPr kumimoji="1" lang="ja-JP" altLang="en-US" smtClean="0"/>
              <a:t>3</a:t>
            </a:fld>
            <a:endParaRPr kumimoji="1" lang="ja-JP" altLang="en-US"/>
          </a:p>
        </p:txBody>
      </p:sp>
    </p:spTree>
    <p:extLst>
      <p:ext uri="{BB962C8B-B14F-4D97-AF65-F5344CB8AC3E}">
        <p14:creationId xmlns:p14="http://schemas.microsoft.com/office/powerpoint/2010/main" val="1107383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861C4B-EC46-43DE-C2BF-A6D2573910D4}"/>
              </a:ext>
            </a:extLst>
          </p:cNvPr>
          <p:cNvSpPr>
            <a:spLocks noGrp="1"/>
          </p:cNvSpPr>
          <p:nvPr>
            <p:ph type="title"/>
          </p:nvPr>
        </p:nvSpPr>
        <p:spPr/>
        <p:txBody>
          <a:bodyPr>
            <a:noAutofit/>
          </a:bodyPr>
          <a:lstStyle/>
          <a:p>
            <a:r>
              <a:rPr lang="ja-JP" altLang="ja-JP" sz="3600" b="1">
                <a:latin typeface="Hiragino Kaku Gothic ProN W6" panose="020B0300000000000000" pitchFamily="34" charset="-128"/>
                <a:ea typeface="Hiragino Kaku Gothic ProN W6" panose="020B0300000000000000" pitchFamily="34" charset="-128"/>
              </a:rPr>
              <a:t>変革の原則</a:t>
            </a:r>
            <a:r>
              <a:rPr lang="en-US" altLang="ja-JP" sz="3600" b="1" dirty="0">
                <a:latin typeface="Hiragino Kaku Gothic ProN W6" panose="020B0300000000000000" pitchFamily="34" charset="-128"/>
                <a:ea typeface="Hiragino Kaku Gothic ProN W6" panose="020B0300000000000000" pitchFamily="34" charset="-128"/>
              </a:rPr>
              <a:t>③</a:t>
            </a:r>
            <a:r>
              <a:rPr lang="ja-JP" altLang="ja-JP" sz="3600" b="1">
                <a:latin typeface="Hiragino Kaku Gothic ProN W6" panose="020B0300000000000000" pitchFamily="34" charset="-128"/>
                <a:ea typeface="Hiragino Kaku Gothic ProN W6" panose="020B0300000000000000" pitchFamily="34" charset="-128"/>
              </a:rPr>
              <a:t>：</a:t>
            </a:r>
            <a:br>
              <a:rPr lang="en-US" altLang="ja-JP" sz="3600" b="1" dirty="0">
                <a:latin typeface="Hiragino Kaku Gothic ProN W6" panose="020B0300000000000000" pitchFamily="34" charset="-128"/>
                <a:ea typeface="Hiragino Kaku Gothic ProN W6" panose="020B0300000000000000" pitchFamily="34" charset="-128"/>
              </a:rPr>
            </a:br>
            <a:r>
              <a:rPr lang="ja-JP" altLang="ja-JP" sz="3600" b="1">
                <a:latin typeface="Hiragino Kaku Gothic ProN W6" panose="020B0300000000000000" pitchFamily="34" charset="-128"/>
                <a:ea typeface="Hiragino Kaku Gothic ProN W6" panose="020B0300000000000000" pitchFamily="34" charset="-128"/>
              </a:rPr>
              <a:t>「計画と実績」による業務の可視化</a:t>
            </a:r>
            <a:endParaRPr kumimoji="1" lang="ja-JP" altLang="en-US" sz="3600" b="1">
              <a:latin typeface="Hiragino Kaku Gothic ProN W6" panose="020B0300000000000000" pitchFamily="34" charset="-128"/>
              <a:ea typeface="Hiragino Kaku Gothic ProN W6" panose="020B0300000000000000" pitchFamily="34" charset="-128"/>
            </a:endParaRPr>
          </a:p>
        </p:txBody>
      </p:sp>
      <p:sp>
        <p:nvSpPr>
          <p:cNvPr id="3" name="コンテンツ プレースホルダー 2">
            <a:extLst>
              <a:ext uri="{FF2B5EF4-FFF2-40B4-BE49-F238E27FC236}">
                <a16:creationId xmlns:a16="http://schemas.microsoft.com/office/drawing/2014/main" id="{166F24DD-35B2-46EA-D48C-28AF53C55742}"/>
              </a:ext>
            </a:extLst>
          </p:cNvPr>
          <p:cNvSpPr>
            <a:spLocks noGrp="1"/>
          </p:cNvSpPr>
          <p:nvPr>
            <p:ph idx="1"/>
          </p:nvPr>
        </p:nvSpPr>
        <p:spPr>
          <a:xfrm>
            <a:off x="838200" y="1690688"/>
            <a:ext cx="10515600" cy="5030787"/>
          </a:xfrm>
        </p:spPr>
        <p:txBody>
          <a:bodyPr>
            <a:normAutofit fontScale="62500" lnSpcReduction="20000"/>
          </a:bodyPr>
          <a:lstStyle/>
          <a:p>
            <a:pPr marL="0" indent="0">
              <a:lnSpc>
                <a:spcPct val="140000"/>
              </a:lnSpc>
              <a:spcBef>
                <a:spcPts val="600"/>
              </a:spcBef>
              <a:buNone/>
            </a:pPr>
            <a:r>
              <a:rPr lang="ja-JP" altLang="ja-JP" b="1">
                <a:latin typeface="Hiragino Kaku Gothic ProN W6" panose="020B0300000000000000" pitchFamily="34" charset="-128"/>
                <a:ea typeface="Hiragino Kaku Gothic ProN W6" panose="020B0300000000000000" pitchFamily="34" charset="-128"/>
              </a:rPr>
              <a:t>【対応する課題：</a:t>
            </a:r>
            <a:r>
              <a:rPr lang="en-US" altLang="ja-JP" b="1" dirty="0">
                <a:latin typeface="Hiragino Kaku Gothic ProN W6" panose="020B0300000000000000" pitchFamily="34" charset="-128"/>
                <a:ea typeface="Hiragino Kaku Gothic ProN W6" panose="020B0300000000000000" pitchFamily="34" charset="-128"/>
              </a:rPr>
              <a:t>2.3 </a:t>
            </a:r>
            <a:r>
              <a:rPr lang="ja-JP" altLang="ja-JP" b="1">
                <a:latin typeface="Hiragino Kaku Gothic ProN W6" panose="020B0300000000000000" pitchFamily="34" charset="-128"/>
                <a:ea typeface="Hiragino Kaku Gothic ProN W6" panose="020B0300000000000000" pitchFamily="34" charset="-128"/>
              </a:rPr>
              <a:t>情報の分断と「依頼と実行」関係の不全】</a:t>
            </a:r>
          </a:p>
          <a:p>
            <a:pPr marL="0" indent="0">
              <a:lnSpc>
                <a:spcPct val="140000"/>
              </a:lnSpc>
              <a:spcBef>
                <a:spcPts val="600"/>
              </a:spcBef>
              <a:buNone/>
            </a:pPr>
            <a:r>
              <a:rPr lang="ja-JP" altLang="en-US" b="1">
                <a:latin typeface="Hiragino Kaku Gothic ProN W6" panose="020B0300000000000000" pitchFamily="34" charset="-128"/>
                <a:ea typeface="Hiragino Kaku Gothic ProN W6" panose="020B0300000000000000" pitchFamily="34" charset="-128"/>
              </a:rPr>
              <a:t>基本的な考え方：</a:t>
            </a:r>
          </a:p>
          <a:p>
            <a:pPr>
              <a:lnSpc>
                <a:spcPct val="140000"/>
              </a:lnSpc>
              <a:spcBef>
                <a:spcPts val="600"/>
              </a:spcBef>
            </a:pPr>
            <a:r>
              <a:rPr lang="ja-JP" altLang="en-US"/>
              <a:t>曖昧になっている「依頼と実行」の関係性を正常化し、</a:t>
            </a:r>
            <a:r>
              <a:rPr lang="ja-JP" altLang="en-US" b="1"/>
              <a:t>マネジメントの機能を取り戻す</a:t>
            </a:r>
            <a:r>
              <a:rPr lang="ja-JP" altLang="en-US"/>
              <a:t>。 そのために「計画（</a:t>
            </a:r>
            <a:r>
              <a:rPr lang="en" altLang="ja-JP" dirty="0"/>
              <a:t>Plan</a:t>
            </a:r>
            <a:r>
              <a:rPr lang="ja-JP" altLang="en"/>
              <a:t>）</a:t>
            </a:r>
            <a:r>
              <a:rPr lang="ja-JP" altLang="en-US"/>
              <a:t>と実績（</a:t>
            </a:r>
            <a:r>
              <a:rPr lang="en" altLang="ja-JP" dirty="0"/>
              <a:t>Result</a:t>
            </a:r>
            <a:r>
              <a:rPr lang="ja-JP" altLang="en"/>
              <a:t>）」</a:t>
            </a:r>
            <a:r>
              <a:rPr lang="ja-JP" altLang="en-US"/>
              <a:t>という管理概念を導入する。</a:t>
            </a:r>
          </a:p>
          <a:p>
            <a:pPr marL="0" indent="0">
              <a:lnSpc>
                <a:spcPct val="140000"/>
              </a:lnSpc>
              <a:spcBef>
                <a:spcPts val="600"/>
              </a:spcBef>
              <a:buNone/>
            </a:pPr>
            <a:r>
              <a:rPr lang="en-US" altLang="ja-JP" sz="2700" dirty="0">
                <a:latin typeface="Hiragino Kaku Gothic ProN W6" panose="020B0300000000000000" pitchFamily="34" charset="-128"/>
                <a:ea typeface="Hiragino Kaku Gothic ProN W6" panose="020B0300000000000000" pitchFamily="34" charset="-128"/>
              </a:rPr>
              <a:t>2</a:t>
            </a:r>
            <a:r>
              <a:rPr lang="ja-JP" altLang="en-US" sz="2700">
                <a:latin typeface="Hiragino Kaku Gothic ProN W6" panose="020B0300000000000000" pitchFamily="34" charset="-128"/>
                <a:ea typeface="Hiragino Kaku Gothic ProN W6" panose="020B0300000000000000" pitchFamily="34" charset="-128"/>
              </a:rPr>
              <a:t>つのポイント：</a:t>
            </a:r>
          </a:p>
          <a:p>
            <a:pPr>
              <a:lnSpc>
                <a:spcPct val="140000"/>
              </a:lnSpc>
              <a:spcBef>
                <a:spcPts val="600"/>
              </a:spcBef>
            </a:pPr>
            <a:r>
              <a:rPr lang="ja-JP" altLang="en-US" b="1"/>
              <a:t>「依頼」を「計画」として可視化する：</a:t>
            </a:r>
            <a:r>
              <a:rPr lang="ja-JP" altLang="en-US"/>
              <a:t>業務が発生した時点で「作業計画（予定）」としてシステム上に登録。 「誰が、いつ、どの事業所の仕事をする予定か」が可視化される。 </a:t>
            </a:r>
            <a:br>
              <a:rPr lang="en-US" altLang="ja-JP" dirty="0"/>
            </a:br>
            <a:r>
              <a:rPr lang="ja-JP" altLang="en-US"/>
              <a:t>→ 管理者は業務の偏りや遅れを</a:t>
            </a:r>
            <a:r>
              <a:rPr lang="ja-JP" altLang="en-US" b="1"/>
              <a:t>事前に察知</a:t>
            </a:r>
            <a:r>
              <a:rPr lang="ja-JP" altLang="en-US"/>
              <a:t>できる（未来予測）</a:t>
            </a:r>
          </a:p>
          <a:p>
            <a:pPr>
              <a:lnSpc>
                <a:spcPct val="140000"/>
              </a:lnSpc>
              <a:spcBef>
                <a:spcPts val="600"/>
              </a:spcBef>
            </a:pPr>
            <a:r>
              <a:rPr lang="ja-JP" altLang="en-US" b="1"/>
              <a:t>「実績」に基づく自動処理：</a:t>
            </a:r>
            <a:r>
              <a:rPr lang="ja-JP" altLang="en-US"/>
              <a:t>完了した「実績」には「誰が（職員軸）」「どこで（場所軸）」「何のために（事業軸）」が紐付く。 これまで頭を悩ませていた「費用按分」は、実績データをもとに</a:t>
            </a:r>
            <a:r>
              <a:rPr lang="ja-JP" altLang="en-US" b="1"/>
              <a:t>システムが自動計算</a:t>
            </a:r>
            <a:r>
              <a:rPr lang="ja-JP" altLang="en-US"/>
              <a:t>。</a:t>
            </a:r>
          </a:p>
          <a:p>
            <a:pPr marL="227013" indent="-227013">
              <a:lnSpc>
                <a:spcPct val="140000"/>
              </a:lnSpc>
              <a:spcBef>
                <a:spcPts val="600"/>
              </a:spcBef>
              <a:buNone/>
            </a:pPr>
            <a:r>
              <a:rPr lang="en-US" altLang="ja-JP" b="1" dirty="0"/>
              <a:t>※</a:t>
            </a:r>
            <a:r>
              <a:rPr lang="ja-JP" altLang="en-US"/>
              <a:t>按分するために電卓を叩く」のではなく、「正しく計画し、実績を入れる」だけで </a:t>
            </a:r>
            <a:r>
              <a:rPr lang="ja-JP" altLang="en-US" b="1"/>
              <a:t>アメーバ経営に必要な管理会計数値が自動的に導き出される</a:t>
            </a:r>
            <a:endParaRPr lang="ja-JP" altLang="en-US"/>
          </a:p>
        </p:txBody>
      </p:sp>
      <p:sp>
        <p:nvSpPr>
          <p:cNvPr id="4" name="スライド番号プレースホルダー 3">
            <a:extLst>
              <a:ext uri="{FF2B5EF4-FFF2-40B4-BE49-F238E27FC236}">
                <a16:creationId xmlns:a16="http://schemas.microsoft.com/office/drawing/2014/main" id="{46A1D6E2-7922-DFE4-35A4-14B1986A3A4D}"/>
              </a:ext>
            </a:extLst>
          </p:cNvPr>
          <p:cNvSpPr>
            <a:spLocks noGrp="1"/>
          </p:cNvSpPr>
          <p:nvPr>
            <p:ph type="sldNum" sz="quarter" idx="12"/>
          </p:nvPr>
        </p:nvSpPr>
        <p:spPr/>
        <p:txBody>
          <a:bodyPr/>
          <a:lstStyle/>
          <a:p>
            <a:fld id="{1854EAFE-D38F-F545-9A19-0743AB92A8B9}" type="slidenum">
              <a:rPr kumimoji="1" lang="ja-JP" altLang="en-US" smtClean="0"/>
              <a:t>30</a:t>
            </a:fld>
            <a:endParaRPr kumimoji="1" lang="ja-JP" altLang="en-US"/>
          </a:p>
        </p:txBody>
      </p:sp>
    </p:spTree>
    <p:extLst>
      <p:ext uri="{BB962C8B-B14F-4D97-AF65-F5344CB8AC3E}">
        <p14:creationId xmlns:p14="http://schemas.microsoft.com/office/powerpoint/2010/main" val="145335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B39E79C-143B-DAD6-9AD5-27B8D6B29A4F}"/>
              </a:ext>
            </a:extLst>
          </p:cNvPr>
          <p:cNvSpPr>
            <a:spLocks noGrp="1"/>
          </p:cNvSpPr>
          <p:nvPr>
            <p:ph type="sldNum" sz="quarter" idx="12"/>
          </p:nvPr>
        </p:nvSpPr>
        <p:spPr/>
        <p:txBody>
          <a:bodyPr/>
          <a:lstStyle/>
          <a:p>
            <a:fld id="{1854EAFE-D38F-F545-9A19-0743AB92A8B9}" type="slidenum">
              <a:rPr kumimoji="1" lang="ja-JP" altLang="en-US" smtClean="0"/>
              <a:t>31</a:t>
            </a:fld>
            <a:endParaRPr kumimoji="1" lang="ja-JP" altLang="en-US"/>
          </a:p>
        </p:txBody>
      </p:sp>
      <p:pic>
        <p:nvPicPr>
          <p:cNvPr id="3" name="図 2">
            <a:extLst>
              <a:ext uri="{FF2B5EF4-FFF2-40B4-BE49-F238E27FC236}">
                <a16:creationId xmlns:a16="http://schemas.microsoft.com/office/drawing/2014/main" id="{83B58463-EFF4-FC19-9DB2-87F47946D4CE}"/>
              </a:ext>
            </a:extLst>
          </p:cNvPr>
          <p:cNvPicPr>
            <a:picLocks noChangeAspect="1"/>
          </p:cNvPicPr>
          <p:nvPr/>
        </p:nvPicPr>
        <p:blipFill>
          <a:blip r:embed="rId2"/>
          <a:stretch>
            <a:fillRect/>
          </a:stretch>
        </p:blipFill>
        <p:spPr>
          <a:xfrm>
            <a:off x="-1" y="0"/>
            <a:ext cx="12287251" cy="6858000"/>
          </a:xfrm>
          <a:prstGeom prst="rect">
            <a:avLst/>
          </a:prstGeom>
        </p:spPr>
      </p:pic>
    </p:spTree>
    <p:extLst>
      <p:ext uri="{BB962C8B-B14F-4D97-AF65-F5344CB8AC3E}">
        <p14:creationId xmlns:p14="http://schemas.microsoft.com/office/powerpoint/2010/main" val="810156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620E71-B764-4090-D9F3-6B70DB8D9143}"/>
              </a:ext>
            </a:extLst>
          </p:cNvPr>
          <p:cNvSpPr>
            <a:spLocks noGrp="1"/>
          </p:cNvSpPr>
          <p:nvPr>
            <p:ph type="title"/>
          </p:nvPr>
        </p:nvSpPr>
        <p:spPr/>
        <p:txBody>
          <a:bodyPr/>
          <a:lstStyle/>
          <a:p>
            <a:r>
              <a:rPr kumimoji="1" lang="ja-JP" altLang="en-US">
                <a:solidFill>
                  <a:srgbClr val="C00000"/>
                </a:solidFill>
              </a:rPr>
              <a:t>３原則を実現する</a:t>
            </a:r>
            <a:r>
              <a:rPr kumimoji="1" lang="ja-JP" altLang="en-US"/>
              <a:t>仕組み</a:t>
            </a:r>
            <a:br>
              <a:rPr kumimoji="1" lang="en-US" altLang="ja-JP" dirty="0"/>
            </a:br>
            <a:r>
              <a:rPr kumimoji="1" lang="ja-JP" altLang="en-US"/>
              <a:t>仕事ナビ</a:t>
            </a:r>
          </a:p>
        </p:txBody>
      </p:sp>
      <p:sp>
        <p:nvSpPr>
          <p:cNvPr id="3" name="テキスト プレースホルダー 2">
            <a:extLst>
              <a:ext uri="{FF2B5EF4-FFF2-40B4-BE49-F238E27FC236}">
                <a16:creationId xmlns:a16="http://schemas.microsoft.com/office/drawing/2014/main" id="{8E6804E8-4266-5C51-8FF2-0CC89EC3DAC1}"/>
              </a:ext>
            </a:extLst>
          </p:cNvPr>
          <p:cNvSpPr>
            <a:spLocks noGrp="1"/>
          </p:cNvSpPr>
          <p:nvPr>
            <p:ph type="body" idx="1"/>
          </p:nvPr>
        </p:nvSpPr>
        <p:spPr/>
        <p:txBody>
          <a:bodyPr/>
          <a:lstStyle/>
          <a:p>
            <a:r>
              <a:rPr kumimoji="1" lang="ja-JP" altLang="en-US"/>
              <a:t>実際にはどう動く仕組みなのか</a:t>
            </a:r>
            <a:endParaRPr kumimoji="1" lang="en-US" altLang="ja-JP" dirty="0"/>
          </a:p>
          <a:p>
            <a:endParaRPr kumimoji="1" lang="ja-JP" altLang="en-US"/>
          </a:p>
        </p:txBody>
      </p:sp>
      <p:sp>
        <p:nvSpPr>
          <p:cNvPr id="4" name="スライド番号プレースホルダー 3">
            <a:extLst>
              <a:ext uri="{FF2B5EF4-FFF2-40B4-BE49-F238E27FC236}">
                <a16:creationId xmlns:a16="http://schemas.microsoft.com/office/drawing/2014/main" id="{D27A5030-4F19-5E4C-5929-732326C4D857}"/>
              </a:ext>
            </a:extLst>
          </p:cNvPr>
          <p:cNvSpPr>
            <a:spLocks noGrp="1"/>
          </p:cNvSpPr>
          <p:nvPr>
            <p:ph type="sldNum" sz="quarter" idx="12"/>
          </p:nvPr>
        </p:nvSpPr>
        <p:spPr/>
        <p:txBody>
          <a:bodyPr/>
          <a:lstStyle/>
          <a:p>
            <a:fld id="{1854EAFE-D38F-F545-9A19-0743AB92A8B9}" type="slidenum">
              <a:rPr kumimoji="1" lang="ja-JP" altLang="en-US" smtClean="0"/>
              <a:t>32</a:t>
            </a:fld>
            <a:endParaRPr kumimoji="1" lang="ja-JP" altLang="en-US"/>
          </a:p>
        </p:txBody>
      </p:sp>
    </p:spTree>
    <p:extLst>
      <p:ext uri="{BB962C8B-B14F-4D97-AF65-F5344CB8AC3E}">
        <p14:creationId xmlns:p14="http://schemas.microsoft.com/office/powerpoint/2010/main" val="2156166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FCF76D3-AC68-FD25-CCEE-ABF814A664D0}"/>
              </a:ext>
            </a:extLst>
          </p:cNvPr>
          <p:cNvSpPr>
            <a:spLocks noGrp="1"/>
          </p:cNvSpPr>
          <p:nvPr>
            <p:ph type="sldNum" sz="quarter" idx="12"/>
          </p:nvPr>
        </p:nvSpPr>
        <p:spPr/>
        <p:txBody>
          <a:bodyPr/>
          <a:lstStyle/>
          <a:p>
            <a:fld id="{1854EAFE-D38F-F545-9A19-0743AB92A8B9}" type="slidenum">
              <a:rPr kumimoji="1" lang="ja-JP" altLang="en-US" smtClean="0"/>
              <a:t>33</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17F3F486-835C-F56E-DBA1-021C127CA00C}"/>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3449076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23D464E-70C3-9A32-6354-6F600F58BAD4}"/>
              </a:ext>
            </a:extLst>
          </p:cNvPr>
          <p:cNvSpPr>
            <a:spLocks noGrp="1"/>
          </p:cNvSpPr>
          <p:nvPr>
            <p:ph type="sldNum" sz="quarter" idx="12"/>
          </p:nvPr>
        </p:nvSpPr>
        <p:spPr/>
        <p:txBody>
          <a:bodyPr/>
          <a:lstStyle/>
          <a:p>
            <a:fld id="{1854EAFE-D38F-F545-9A19-0743AB92A8B9}" type="slidenum">
              <a:rPr kumimoji="1" lang="ja-JP" altLang="en-US" smtClean="0"/>
              <a:t>34</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8138833A-1841-9DF9-29FA-08802301486A}"/>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162386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E1569E-39FD-4A1A-3992-C4E217029382}"/>
              </a:ext>
            </a:extLst>
          </p:cNvPr>
          <p:cNvSpPr>
            <a:spLocks noGrp="1"/>
          </p:cNvSpPr>
          <p:nvPr>
            <p:ph type="sldNum" sz="quarter" idx="12"/>
          </p:nvPr>
        </p:nvSpPr>
        <p:spPr/>
        <p:txBody>
          <a:bodyPr/>
          <a:lstStyle/>
          <a:p>
            <a:fld id="{1854EAFE-D38F-F545-9A19-0743AB92A8B9}" type="slidenum">
              <a:rPr kumimoji="1" lang="ja-JP" altLang="en-US" smtClean="0"/>
              <a:t>35</a:t>
            </a:fld>
            <a:endParaRPr kumimoji="1" lang="ja-JP" altLang="en-US"/>
          </a:p>
        </p:txBody>
      </p:sp>
      <p:pic>
        <p:nvPicPr>
          <p:cNvPr id="3" name="図 2">
            <a:extLst>
              <a:ext uri="{FF2B5EF4-FFF2-40B4-BE49-F238E27FC236}">
                <a16:creationId xmlns:a16="http://schemas.microsoft.com/office/drawing/2014/main" id="{E21C7BFD-B7C0-B5A5-3FC0-13006481F200}"/>
              </a:ext>
            </a:extLst>
          </p:cNvPr>
          <p:cNvPicPr>
            <a:picLocks noChangeAspect="1"/>
          </p:cNvPicPr>
          <p:nvPr/>
        </p:nvPicPr>
        <p:blipFill>
          <a:blip r:embed="rId2"/>
          <a:stretch>
            <a:fillRect/>
          </a:stretch>
        </p:blipFill>
        <p:spPr>
          <a:xfrm>
            <a:off x="1132114" y="90901"/>
            <a:ext cx="9927772" cy="6676197"/>
          </a:xfrm>
          <a:prstGeom prst="rect">
            <a:avLst/>
          </a:prstGeom>
        </p:spPr>
      </p:pic>
    </p:spTree>
    <p:extLst>
      <p:ext uri="{BB962C8B-B14F-4D97-AF65-F5344CB8AC3E}">
        <p14:creationId xmlns:p14="http://schemas.microsoft.com/office/powerpoint/2010/main" val="1829571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A4CFE0A-DD8B-B47F-A0FF-C266C80ACA7D}"/>
              </a:ext>
            </a:extLst>
          </p:cNvPr>
          <p:cNvSpPr>
            <a:spLocks noGrp="1"/>
          </p:cNvSpPr>
          <p:nvPr>
            <p:ph type="sldNum" sz="quarter" idx="12"/>
          </p:nvPr>
        </p:nvSpPr>
        <p:spPr/>
        <p:txBody>
          <a:bodyPr/>
          <a:lstStyle/>
          <a:p>
            <a:fld id="{1854EAFE-D38F-F545-9A19-0743AB92A8B9}" type="slidenum">
              <a:rPr kumimoji="1" lang="ja-JP" altLang="en-US" smtClean="0"/>
              <a:t>36</a:t>
            </a:fld>
            <a:endParaRPr kumimoji="1" lang="ja-JP" altLang="en-US"/>
          </a:p>
        </p:txBody>
      </p:sp>
      <p:pic>
        <p:nvPicPr>
          <p:cNvPr id="3" name="図 2">
            <a:extLst>
              <a:ext uri="{FF2B5EF4-FFF2-40B4-BE49-F238E27FC236}">
                <a16:creationId xmlns:a16="http://schemas.microsoft.com/office/drawing/2014/main" id="{BF8A212C-9426-8F43-33F7-6A845ED2191C}"/>
              </a:ext>
            </a:extLst>
          </p:cNvPr>
          <p:cNvPicPr>
            <a:picLocks noChangeAspect="1"/>
          </p:cNvPicPr>
          <p:nvPr/>
        </p:nvPicPr>
        <p:blipFill>
          <a:blip r:embed="rId2"/>
          <a:stretch>
            <a:fillRect/>
          </a:stretch>
        </p:blipFill>
        <p:spPr>
          <a:xfrm>
            <a:off x="1257623" y="155357"/>
            <a:ext cx="9676754" cy="6547286"/>
          </a:xfrm>
          <a:prstGeom prst="rect">
            <a:avLst/>
          </a:prstGeom>
        </p:spPr>
      </p:pic>
    </p:spTree>
    <p:extLst>
      <p:ext uri="{BB962C8B-B14F-4D97-AF65-F5344CB8AC3E}">
        <p14:creationId xmlns:p14="http://schemas.microsoft.com/office/powerpoint/2010/main" val="3223590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87C9CA-EE52-87FF-BD2F-EE7597290565}"/>
              </a:ext>
            </a:extLst>
          </p:cNvPr>
          <p:cNvSpPr>
            <a:spLocks noGrp="1"/>
          </p:cNvSpPr>
          <p:nvPr>
            <p:ph type="title"/>
          </p:nvPr>
        </p:nvSpPr>
        <p:spPr/>
        <p:txBody>
          <a:bodyPr anchor="t">
            <a:normAutofit/>
          </a:bodyPr>
          <a:lstStyle/>
          <a:p>
            <a:r>
              <a:rPr lang="ja-JP" altLang="en-US" b="1">
                <a:latin typeface="Hiragino Kaku Gothic ProN W6" panose="020B0300000000000000" pitchFamily="34" charset="-128"/>
                <a:ea typeface="Hiragino Kaku Gothic ProN W6" panose="020B0300000000000000" pitchFamily="34" charset="-128"/>
              </a:rPr>
              <a:t>“基幹システム”として</a:t>
            </a:r>
            <a:r>
              <a:rPr lang="ja-JP" altLang="en-US" b="1">
                <a:latin typeface="Hiragino Kaku Gothic ProN W6" panose="020B0300000000000000" pitchFamily="34" charset="-128"/>
                <a:ea typeface="Hiragino Kaku Gothic ProN W6" panose="020B0300000000000000" pitchFamily="34" charset="-128"/>
                <a:cs typeface="+mn-cs"/>
              </a:rPr>
              <a:t>できる</a:t>
            </a:r>
            <a:r>
              <a:rPr lang="ja-JP" altLang="en-US" b="1">
                <a:latin typeface="Hiragino Kaku Gothic ProN W6" panose="020B0300000000000000" pitchFamily="34" charset="-128"/>
                <a:ea typeface="Hiragino Kaku Gothic ProN W6" panose="020B0300000000000000" pitchFamily="34" charset="-128"/>
              </a:rPr>
              <a:t>こと</a:t>
            </a:r>
            <a:endParaRPr kumimoji="1" lang="ja-JP" altLang="en-US" b="1">
              <a:latin typeface="Hiragino Kaku Gothic ProN W6" panose="020B0300000000000000" pitchFamily="34" charset="-128"/>
              <a:ea typeface="Hiragino Kaku Gothic ProN W6" panose="020B0300000000000000" pitchFamily="34" charset="-128"/>
            </a:endParaRPr>
          </a:p>
        </p:txBody>
      </p:sp>
      <p:sp>
        <p:nvSpPr>
          <p:cNvPr id="3" name="コンテンツ プレースホルダー 2">
            <a:extLst>
              <a:ext uri="{FF2B5EF4-FFF2-40B4-BE49-F238E27FC236}">
                <a16:creationId xmlns:a16="http://schemas.microsoft.com/office/drawing/2014/main" id="{73489EE2-D6AC-7487-AD2C-7858711C8A26}"/>
              </a:ext>
            </a:extLst>
          </p:cNvPr>
          <p:cNvSpPr>
            <a:spLocks noGrp="1"/>
          </p:cNvSpPr>
          <p:nvPr>
            <p:ph sz="half" idx="1"/>
          </p:nvPr>
        </p:nvSpPr>
        <p:spPr>
          <a:xfrm>
            <a:off x="390381" y="1270449"/>
            <a:ext cx="4655737" cy="5451025"/>
          </a:xfrm>
        </p:spPr>
        <p:txBody>
          <a:bodyPr>
            <a:normAutofit fontScale="70000" lnSpcReduction="20000"/>
          </a:bodyPr>
          <a:lstStyle/>
          <a:p>
            <a:pPr marL="0" indent="0">
              <a:lnSpc>
                <a:spcPct val="120000"/>
              </a:lnSpc>
              <a:spcBef>
                <a:spcPts val="600"/>
              </a:spcBef>
              <a:buNone/>
            </a:pPr>
            <a:r>
              <a:rPr lang="ja-JP" altLang="en-US" b="1">
                <a:solidFill>
                  <a:srgbClr val="C00000"/>
                </a:solidFill>
                <a:latin typeface="Hiragino Kaku Gothic ProN W6" panose="020B0300000000000000" pitchFamily="34" charset="-128"/>
                <a:ea typeface="Hiragino Kaku Gothic ProN W6" panose="020B0300000000000000" pitchFamily="34" charset="-128"/>
              </a:rPr>
              <a:t>企業の活動の事実を記録します</a:t>
            </a:r>
            <a:endParaRPr lang="en-US" altLang="ja-JP" b="1" dirty="0">
              <a:solidFill>
                <a:srgbClr val="C00000"/>
              </a:solidFill>
              <a:latin typeface="Hiragino Kaku Gothic ProN W6" panose="020B0300000000000000" pitchFamily="34" charset="-128"/>
              <a:ea typeface="Hiragino Kaku Gothic ProN W6" panose="020B0300000000000000" pitchFamily="34" charset="-128"/>
            </a:endParaRPr>
          </a:p>
          <a:p>
            <a:pPr marL="0" indent="0">
              <a:lnSpc>
                <a:spcPct val="120000"/>
              </a:lnSpc>
              <a:spcBef>
                <a:spcPts val="600"/>
              </a:spcBef>
              <a:buNone/>
            </a:pPr>
            <a:r>
              <a:rPr lang="ja-JP" altLang="en-US" b="1">
                <a:solidFill>
                  <a:srgbClr val="C00000"/>
                </a:solidFill>
                <a:latin typeface="Hiragino Kaku Gothic ProN W6" panose="020B0300000000000000" pitchFamily="34" charset="-128"/>
                <a:ea typeface="Hiragino Kaku Gothic ProN W6" panose="020B0300000000000000" pitchFamily="34" charset="-128"/>
              </a:rPr>
              <a:t>＝リアルタイムに測定（</a:t>
            </a:r>
            <a:r>
              <a:rPr lang="en-US" altLang="ja-JP" b="1" dirty="0">
                <a:solidFill>
                  <a:srgbClr val="C00000"/>
                </a:solidFill>
                <a:latin typeface="Hiragino Kaku Gothic ProN W6" panose="020B0300000000000000" pitchFamily="34" charset="-128"/>
                <a:ea typeface="Hiragino Kaku Gothic ProN W6" panose="020B0300000000000000" pitchFamily="34" charset="-128"/>
              </a:rPr>
              <a:t>KPI</a:t>
            </a:r>
            <a:r>
              <a:rPr lang="ja-JP" altLang="en-US" b="1">
                <a:solidFill>
                  <a:srgbClr val="C00000"/>
                </a:solidFill>
                <a:latin typeface="Hiragino Kaku Gothic ProN W6" panose="020B0300000000000000" pitchFamily="34" charset="-128"/>
                <a:ea typeface="Hiragino Kaku Gothic ProN W6" panose="020B0300000000000000" pitchFamily="34" charset="-128"/>
              </a:rPr>
              <a:t>例）</a:t>
            </a:r>
            <a:endParaRPr lang="en-US" altLang="ja-JP" b="1" dirty="0">
              <a:solidFill>
                <a:srgbClr val="C00000"/>
              </a:solidFill>
              <a:latin typeface="Hiragino Kaku Gothic ProN W6" panose="020B0300000000000000" pitchFamily="34" charset="-128"/>
              <a:ea typeface="Hiragino Kaku Gothic ProN W6" panose="020B0300000000000000" pitchFamily="34" charset="-128"/>
            </a:endParaRPr>
          </a:p>
          <a:p>
            <a:pPr marL="0" indent="0">
              <a:lnSpc>
                <a:spcPct val="120000"/>
              </a:lnSpc>
              <a:spcBef>
                <a:spcPts val="1200"/>
              </a:spcBef>
              <a:buNone/>
            </a:pPr>
            <a:r>
              <a:rPr lang="ja-JP" altLang="en-US" b="1">
                <a:latin typeface="Hiragino Kaku Gothic ProN W6" panose="020B0300000000000000" pitchFamily="34" charset="-128"/>
                <a:ea typeface="Hiragino Kaku Gothic ProN W6" panose="020B0300000000000000" pitchFamily="34" charset="-128"/>
              </a:rPr>
              <a:t>仕事の流れ</a:t>
            </a:r>
            <a:endParaRPr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sz="2900"/>
              <a:t>リードタイム</a:t>
            </a:r>
          </a:p>
          <a:p>
            <a:pPr>
              <a:lnSpc>
                <a:spcPct val="120000"/>
              </a:lnSpc>
              <a:spcBef>
                <a:spcPts val="600"/>
              </a:spcBef>
            </a:pPr>
            <a:r>
              <a:rPr lang="en-US" altLang="ja-JP" sz="2900" dirty="0"/>
              <a:t>WIP</a:t>
            </a:r>
            <a:r>
              <a:rPr lang="ja-JP" altLang="en-US" sz="2900"/>
              <a:t>（未完了件数）</a:t>
            </a:r>
          </a:p>
          <a:p>
            <a:pPr>
              <a:lnSpc>
                <a:spcPct val="120000"/>
              </a:lnSpc>
              <a:spcBef>
                <a:spcPts val="600"/>
              </a:spcBef>
            </a:pPr>
            <a:r>
              <a:rPr lang="ja-JP" altLang="en-US" sz="2900"/>
              <a:t>滞留時間（</a:t>
            </a:r>
            <a:r>
              <a:rPr lang="en-US" altLang="ja-JP" sz="2900" dirty="0"/>
              <a:t>Queue Time</a:t>
            </a:r>
            <a:r>
              <a:rPr lang="ja-JP" altLang="en-US" sz="2900"/>
              <a:t>）</a:t>
            </a:r>
          </a:p>
          <a:p>
            <a:pPr>
              <a:lnSpc>
                <a:spcPct val="120000"/>
              </a:lnSpc>
              <a:spcBef>
                <a:spcPts val="600"/>
              </a:spcBef>
            </a:pPr>
            <a:r>
              <a:rPr lang="ja-JP" altLang="en-US" sz="2900"/>
              <a:t>期限超過件数</a:t>
            </a:r>
            <a:endParaRPr lang="en-US" altLang="ja-JP" sz="2900" dirty="0"/>
          </a:p>
          <a:p>
            <a:pPr marL="0" indent="0">
              <a:lnSpc>
                <a:spcPct val="120000"/>
              </a:lnSpc>
              <a:spcBef>
                <a:spcPts val="1200"/>
              </a:spcBef>
              <a:buNone/>
            </a:pPr>
            <a:r>
              <a:rPr lang="ja-JP" altLang="en-US" sz="2900" b="1">
                <a:latin typeface="Hiragino Kaku Gothic ProN W6" panose="020B0300000000000000" pitchFamily="34" charset="-128"/>
                <a:ea typeface="Hiragino Kaku Gothic ProN W6" panose="020B0300000000000000" pitchFamily="34" charset="-128"/>
              </a:rPr>
              <a:t>計画・実行</a:t>
            </a:r>
            <a:endParaRPr lang="en-US" altLang="ja-JP" sz="2900"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sz="2900"/>
              <a:t>予実差異（工数）</a:t>
            </a:r>
          </a:p>
          <a:p>
            <a:pPr>
              <a:lnSpc>
                <a:spcPct val="120000"/>
              </a:lnSpc>
              <a:spcBef>
                <a:spcPts val="600"/>
              </a:spcBef>
            </a:pPr>
            <a:r>
              <a:rPr lang="ja-JP" altLang="en-US" sz="2900"/>
              <a:t>遅延の検知リードタイム</a:t>
            </a:r>
          </a:p>
          <a:p>
            <a:pPr>
              <a:lnSpc>
                <a:spcPct val="120000"/>
              </a:lnSpc>
              <a:spcBef>
                <a:spcPts val="600"/>
              </a:spcBef>
            </a:pPr>
            <a:r>
              <a:rPr lang="ja-JP" altLang="en-US" sz="2900"/>
              <a:t>リプラン回数</a:t>
            </a:r>
          </a:p>
          <a:p>
            <a:pPr>
              <a:lnSpc>
                <a:spcPct val="120000"/>
              </a:lnSpc>
              <a:spcBef>
                <a:spcPts val="600"/>
              </a:spcBef>
            </a:pPr>
            <a:r>
              <a:rPr lang="ja-JP" altLang="en-US" sz="2900"/>
              <a:t>着手承認率／着手待ち滞留</a:t>
            </a:r>
            <a:endParaRPr lang="en-US" altLang="ja-JP" sz="2900" dirty="0"/>
          </a:p>
          <a:p>
            <a:pPr marL="0" indent="0">
              <a:buNone/>
            </a:pPr>
            <a:endParaRPr kumimoji="1" lang="ja-JP" altLang="en-US" b="1">
              <a:latin typeface="Hiragino Kaku Gothic ProN W6" panose="020B0300000000000000" pitchFamily="34" charset="-128"/>
              <a:ea typeface="Hiragino Kaku Gothic ProN W6" panose="020B0300000000000000" pitchFamily="34" charset="-128"/>
            </a:endParaRPr>
          </a:p>
        </p:txBody>
      </p:sp>
      <p:sp>
        <p:nvSpPr>
          <p:cNvPr id="4" name="スライド番号プレースホルダー 3">
            <a:extLst>
              <a:ext uri="{FF2B5EF4-FFF2-40B4-BE49-F238E27FC236}">
                <a16:creationId xmlns:a16="http://schemas.microsoft.com/office/drawing/2014/main" id="{6094150C-F614-2712-500C-3D2476FDDEC5}"/>
              </a:ext>
            </a:extLst>
          </p:cNvPr>
          <p:cNvSpPr>
            <a:spLocks noGrp="1"/>
          </p:cNvSpPr>
          <p:nvPr>
            <p:ph type="sldNum" sz="quarter" idx="12"/>
          </p:nvPr>
        </p:nvSpPr>
        <p:spPr/>
        <p:txBody>
          <a:bodyPr/>
          <a:lstStyle/>
          <a:p>
            <a:fld id="{1854EAFE-D38F-F545-9A19-0743AB92A8B9}" type="slidenum">
              <a:rPr kumimoji="1" lang="ja-JP" altLang="en-US" smtClean="0"/>
              <a:t>37</a:t>
            </a:fld>
            <a:endParaRPr kumimoji="1" lang="ja-JP" altLang="en-US"/>
          </a:p>
        </p:txBody>
      </p:sp>
      <p:sp>
        <p:nvSpPr>
          <p:cNvPr id="8" name="コンテンツ プレースホルダー 7">
            <a:extLst>
              <a:ext uri="{FF2B5EF4-FFF2-40B4-BE49-F238E27FC236}">
                <a16:creationId xmlns:a16="http://schemas.microsoft.com/office/drawing/2014/main" id="{715976B7-6ADD-4D1B-6581-5ACF44069542}"/>
              </a:ext>
            </a:extLst>
          </p:cNvPr>
          <p:cNvSpPr>
            <a:spLocks noGrp="1"/>
          </p:cNvSpPr>
          <p:nvPr>
            <p:ph sz="half" idx="2"/>
          </p:nvPr>
        </p:nvSpPr>
        <p:spPr>
          <a:xfrm>
            <a:off x="4706897" y="1270449"/>
            <a:ext cx="5181600" cy="5451025"/>
          </a:xfrm>
        </p:spPr>
        <p:txBody>
          <a:bodyPr>
            <a:normAutofit fontScale="70000" lnSpcReduction="20000"/>
          </a:bodyPr>
          <a:lstStyle/>
          <a:p>
            <a:pPr marL="0" indent="0">
              <a:lnSpc>
                <a:spcPct val="120000"/>
              </a:lnSpc>
              <a:spcBef>
                <a:spcPts val="1200"/>
              </a:spcBef>
              <a:buNone/>
            </a:pPr>
            <a:r>
              <a:rPr lang="ja-JP" altLang="en-US" sz="2900" b="1">
                <a:latin typeface="Hiragino Kaku Gothic ProN W6" panose="020B0300000000000000" pitchFamily="34" charset="-128"/>
                <a:ea typeface="Hiragino Kaku Gothic ProN W6" panose="020B0300000000000000" pitchFamily="34" charset="-128"/>
              </a:rPr>
              <a:t>品質・手戻り</a:t>
            </a:r>
            <a:endParaRPr lang="en-US" altLang="ja-JP" sz="2900"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a:t>差戻し率</a:t>
            </a:r>
          </a:p>
          <a:p>
            <a:pPr>
              <a:lnSpc>
                <a:spcPct val="120000"/>
              </a:lnSpc>
              <a:spcBef>
                <a:spcPts val="600"/>
              </a:spcBef>
            </a:pPr>
            <a:r>
              <a:rPr lang="ja-JP" altLang="en-US"/>
              <a:t>再オープン率</a:t>
            </a:r>
          </a:p>
          <a:p>
            <a:pPr>
              <a:lnSpc>
                <a:spcPct val="120000"/>
              </a:lnSpc>
              <a:spcBef>
                <a:spcPts val="600"/>
              </a:spcBef>
            </a:pPr>
            <a:r>
              <a:rPr lang="ja-JP" altLang="en-US"/>
              <a:t>修正工数</a:t>
            </a:r>
          </a:p>
          <a:p>
            <a:pPr marL="0" indent="0">
              <a:lnSpc>
                <a:spcPct val="120000"/>
              </a:lnSpc>
              <a:spcBef>
                <a:spcPts val="1200"/>
              </a:spcBef>
              <a:buNone/>
            </a:pPr>
            <a:r>
              <a:rPr lang="ja-JP" altLang="en-US" sz="2900" b="1">
                <a:latin typeface="Hiragino Kaku Gothic ProN W6" panose="020B0300000000000000" pitchFamily="34" charset="-128"/>
                <a:ea typeface="Hiragino Kaku Gothic ProN W6" panose="020B0300000000000000" pitchFamily="34" charset="-128"/>
              </a:rPr>
              <a:t>知識と作業の分離</a:t>
            </a:r>
          </a:p>
          <a:p>
            <a:pPr>
              <a:lnSpc>
                <a:spcPct val="120000"/>
              </a:lnSpc>
              <a:spcBef>
                <a:spcPts val="600"/>
              </a:spcBef>
            </a:pPr>
            <a:r>
              <a:rPr lang="ja-JP" altLang="en-US"/>
              <a:t>問い合わせ率</a:t>
            </a:r>
          </a:p>
          <a:p>
            <a:pPr>
              <a:lnSpc>
                <a:spcPct val="120000"/>
              </a:lnSpc>
              <a:spcBef>
                <a:spcPts val="600"/>
              </a:spcBef>
            </a:pPr>
            <a:r>
              <a:rPr lang="ja-JP" altLang="en-US"/>
              <a:t>自己解決率</a:t>
            </a:r>
          </a:p>
          <a:p>
            <a:pPr>
              <a:lnSpc>
                <a:spcPct val="120000"/>
              </a:lnSpc>
              <a:spcBef>
                <a:spcPts val="600"/>
              </a:spcBef>
            </a:pPr>
            <a:r>
              <a:rPr lang="ja-JP" altLang="en-US"/>
              <a:t>標準逸脱率（例外処理率）</a:t>
            </a:r>
          </a:p>
          <a:p>
            <a:pPr>
              <a:lnSpc>
                <a:spcPct val="120000"/>
              </a:lnSpc>
              <a:spcBef>
                <a:spcPts val="600"/>
              </a:spcBef>
            </a:pPr>
            <a:r>
              <a:rPr lang="ja-JP" altLang="en-US"/>
              <a:t>属人依存度</a:t>
            </a:r>
          </a:p>
          <a:p>
            <a:pPr marL="0" indent="0">
              <a:lnSpc>
                <a:spcPct val="120000"/>
              </a:lnSpc>
              <a:spcBef>
                <a:spcPts val="1200"/>
              </a:spcBef>
              <a:buNone/>
            </a:pPr>
            <a:r>
              <a:rPr lang="ja-JP" altLang="en-US" sz="3200" b="1">
                <a:latin typeface="Hiragino Kaku Gothic ProN W6" panose="020B0300000000000000" pitchFamily="34" charset="-128"/>
                <a:ea typeface="Hiragino Kaku Gothic ProN W6" panose="020B0300000000000000" pitchFamily="34" charset="-128"/>
              </a:rPr>
              <a:t>お金に直す</a:t>
            </a:r>
          </a:p>
          <a:p>
            <a:pPr>
              <a:lnSpc>
                <a:spcPct val="120000"/>
              </a:lnSpc>
              <a:spcBef>
                <a:spcPts val="600"/>
              </a:spcBef>
            </a:pPr>
            <a:r>
              <a:rPr lang="ja-JP" altLang="en-US"/>
              <a:t>締め作業ピーク（残業偏在）</a:t>
            </a:r>
          </a:p>
          <a:p>
            <a:pPr>
              <a:lnSpc>
                <a:spcPct val="120000"/>
              </a:lnSpc>
              <a:spcBef>
                <a:spcPts val="600"/>
              </a:spcBef>
            </a:pPr>
            <a:r>
              <a:rPr lang="ja-JP" altLang="en-US"/>
              <a:t>滞留コスト（</a:t>
            </a:r>
            <a:r>
              <a:rPr lang="en" altLang="ja-JP" dirty="0"/>
              <a:t>WIP</a:t>
            </a:r>
            <a:r>
              <a:rPr lang="ja-JP" altLang="en-US"/>
              <a:t>コスト）</a:t>
            </a:r>
          </a:p>
          <a:p>
            <a:pPr>
              <a:lnSpc>
                <a:spcPct val="120000"/>
              </a:lnSpc>
              <a:spcBef>
                <a:spcPts val="600"/>
              </a:spcBef>
            </a:pPr>
            <a:r>
              <a:rPr lang="ja-JP" altLang="en-US"/>
              <a:t>手戻りコスト</a:t>
            </a:r>
          </a:p>
        </p:txBody>
      </p:sp>
      <p:sp>
        <p:nvSpPr>
          <p:cNvPr id="10" name="コンテンツ プレースホルダー 7">
            <a:extLst>
              <a:ext uri="{FF2B5EF4-FFF2-40B4-BE49-F238E27FC236}">
                <a16:creationId xmlns:a16="http://schemas.microsoft.com/office/drawing/2014/main" id="{938A9105-46C8-CC8C-D714-431B915BAAE0}"/>
              </a:ext>
            </a:extLst>
          </p:cNvPr>
          <p:cNvSpPr txBox="1">
            <a:spLocks/>
          </p:cNvSpPr>
          <p:nvPr/>
        </p:nvSpPr>
        <p:spPr>
          <a:xfrm>
            <a:off x="8437385" y="1270449"/>
            <a:ext cx="3211744" cy="2343409"/>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accent1"/>
                </a:solidFill>
                <a:latin typeface="Hiragino Kaku Gothic ProN W3" panose="020B0300000000000000" pitchFamily="34" charset="-128"/>
                <a:ea typeface="Hiragino Kaku Gothic ProN W3" panose="020B0300000000000000" pitchFamily="34" charset="-128"/>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accent1"/>
                </a:solidFill>
                <a:latin typeface="Hiragino Kaku Gothic ProN W3" panose="020B0300000000000000" pitchFamily="34" charset="-128"/>
                <a:ea typeface="Hiragino Kaku Gothic ProN W3" panose="020B0300000000000000" pitchFamily="34" charset="-128"/>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accent1"/>
                </a:solidFill>
                <a:latin typeface="Hiragino Kaku Gothic ProN W3" panose="020B0300000000000000" pitchFamily="34" charset="-128"/>
                <a:ea typeface="Hiragino Kaku Gothic ProN W3" panose="020B0300000000000000" pitchFamily="34" charset="-128"/>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Hiragino Kaku Gothic ProN W3" panose="020B0300000000000000" pitchFamily="34" charset="-128"/>
                <a:ea typeface="Hiragino Kaku Gothic ProN W3" panose="020B0300000000000000" pitchFamily="34" charset="-128"/>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accent1"/>
                </a:solidFill>
                <a:latin typeface="Hiragino Kaku Gothic ProN W3" panose="020B0300000000000000" pitchFamily="34" charset="-128"/>
                <a:ea typeface="Hiragino Kaku Gothic ProN W3" panose="020B0300000000000000" pitchFamily="34" charset="-128"/>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nSpc>
                <a:spcPct val="120000"/>
              </a:lnSpc>
              <a:spcBef>
                <a:spcPts val="1200"/>
              </a:spcBef>
              <a:buFont typeface="Arial" panose="020B0604020202020204" pitchFamily="34" charset="0"/>
              <a:buNone/>
            </a:pPr>
            <a:r>
              <a:rPr lang="ja-JP" altLang="en-US" sz="2900" b="1">
                <a:latin typeface="Hiragino Kaku Gothic ProN W6" panose="020B0300000000000000" pitchFamily="34" charset="-128"/>
                <a:ea typeface="Hiragino Kaku Gothic ProN W6" panose="020B0300000000000000" pitchFamily="34" charset="-128"/>
              </a:rPr>
              <a:t>環境指数への対応も可</a:t>
            </a:r>
            <a:endParaRPr lang="ja-JP" altLang="en-US"/>
          </a:p>
          <a:p>
            <a:pPr>
              <a:lnSpc>
                <a:spcPct val="120000"/>
              </a:lnSpc>
              <a:spcBef>
                <a:spcPts val="600"/>
              </a:spcBef>
            </a:pPr>
            <a:r>
              <a:rPr lang="ja-JP" altLang="en-US"/>
              <a:t>温室効果ガス排出量</a:t>
            </a:r>
          </a:p>
          <a:p>
            <a:pPr>
              <a:lnSpc>
                <a:spcPct val="120000"/>
              </a:lnSpc>
              <a:spcBef>
                <a:spcPts val="600"/>
              </a:spcBef>
            </a:pPr>
            <a:r>
              <a:rPr lang="ja-JP" altLang="en-US"/>
              <a:t>エネルギー消費量</a:t>
            </a:r>
            <a:endParaRPr lang="en-US" altLang="ja-JP" dirty="0"/>
          </a:p>
          <a:p>
            <a:pPr>
              <a:lnSpc>
                <a:spcPct val="120000"/>
              </a:lnSpc>
              <a:spcBef>
                <a:spcPts val="600"/>
              </a:spcBef>
            </a:pPr>
            <a:r>
              <a:rPr lang="ja-JP" altLang="en-US"/>
              <a:t>水使用量</a:t>
            </a:r>
            <a:endParaRPr lang="en-US" altLang="ja-JP" dirty="0"/>
          </a:p>
          <a:p>
            <a:pPr>
              <a:lnSpc>
                <a:spcPct val="120000"/>
              </a:lnSpc>
              <a:spcBef>
                <a:spcPts val="600"/>
              </a:spcBef>
            </a:pPr>
            <a:r>
              <a:rPr lang="ja-JP" altLang="en-US"/>
              <a:t>廃棄物排出量</a:t>
            </a:r>
            <a:endParaRPr lang="en-US" altLang="ja-JP" dirty="0"/>
          </a:p>
          <a:p>
            <a:pPr marL="0" indent="0">
              <a:lnSpc>
                <a:spcPct val="120000"/>
              </a:lnSpc>
              <a:spcBef>
                <a:spcPts val="600"/>
              </a:spcBef>
              <a:buNone/>
            </a:pPr>
            <a:r>
              <a:rPr lang="ja-JP" altLang="en-US"/>
              <a:t>など</a:t>
            </a:r>
          </a:p>
        </p:txBody>
      </p:sp>
      <p:sp>
        <p:nvSpPr>
          <p:cNvPr id="13" name="角丸四角形吹き出し 12">
            <a:extLst>
              <a:ext uri="{FF2B5EF4-FFF2-40B4-BE49-F238E27FC236}">
                <a16:creationId xmlns:a16="http://schemas.microsoft.com/office/drawing/2014/main" id="{3AD57E04-17CA-3464-EC90-9EE147738ACD}"/>
              </a:ext>
            </a:extLst>
          </p:cNvPr>
          <p:cNvSpPr/>
          <p:nvPr/>
        </p:nvSpPr>
        <p:spPr>
          <a:xfrm>
            <a:off x="8698938" y="3916545"/>
            <a:ext cx="2950191" cy="2439806"/>
          </a:xfrm>
          <a:prstGeom prst="wedgeRoundRectCallout">
            <a:avLst>
              <a:gd name="adj1" fmla="val -65471"/>
              <a:gd name="adj2" fmla="val -43599"/>
              <a:gd name="adj3" fmla="val 16667"/>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r>
              <a:rPr lang="ja-JP" altLang="en-US">
                <a:solidFill>
                  <a:srgbClr val="C00000"/>
                </a:solidFill>
                <a:latin typeface="Hiragino Maru Gothic ProN W4" panose="020F0400000000000000" pitchFamily="34" charset="-128"/>
                <a:ea typeface="Hiragino Maru Gothic ProN W4" panose="020F0400000000000000" pitchFamily="34" charset="-128"/>
              </a:rPr>
              <a:t>“知識”として定義すれば、全て、同じ活動の粒度で、同じタイミングで、測定できる。</a:t>
            </a:r>
            <a:endParaRPr lang="en-US" altLang="ja-JP" dirty="0">
              <a:solidFill>
                <a:srgbClr val="C00000"/>
              </a:solidFill>
              <a:latin typeface="Hiragino Maru Gothic ProN W4" panose="020F0400000000000000" pitchFamily="34" charset="-128"/>
              <a:ea typeface="Hiragino Maru Gothic ProN W4" panose="020F0400000000000000" pitchFamily="34" charset="-128"/>
            </a:endParaRPr>
          </a:p>
          <a:p>
            <a:pPr marL="139700">
              <a:spcBef>
                <a:spcPts val="600"/>
              </a:spcBef>
            </a:pPr>
            <a:r>
              <a:rPr lang="en-US" altLang="ja-JP" dirty="0">
                <a:solidFill>
                  <a:srgbClr val="C00000"/>
                </a:solidFill>
                <a:latin typeface="Hiragino Maru Gothic ProN W4" panose="020F0400000000000000" pitchFamily="34" charset="-128"/>
                <a:ea typeface="Hiragino Maru Gothic ProN W4" panose="020F0400000000000000" pitchFamily="34" charset="-128"/>
              </a:rPr>
              <a:t>※</a:t>
            </a:r>
            <a:r>
              <a:rPr lang="ja-JP" altLang="en-US">
                <a:solidFill>
                  <a:srgbClr val="C00000"/>
                </a:solidFill>
                <a:latin typeface="Hiragino Maru Gothic ProN W4" panose="020F0400000000000000" pitchFamily="34" charset="-128"/>
                <a:ea typeface="Hiragino Maru Gothic ProN W4" panose="020F0400000000000000" pitchFamily="34" charset="-128"/>
              </a:rPr>
              <a:t>個別に算出する必要がない</a:t>
            </a:r>
          </a:p>
        </p:txBody>
      </p:sp>
    </p:spTree>
    <p:extLst>
      <p:ext uri="{BB962C8B-B14F-4D97-AF65-F5344CB8AC3E}">
        <p14:creationId xmlns:p14="http://schemas.microsoft.com/office/powerpoint/2010/main" val="1674983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60D318B-8EE6-A038-882C-3E998B617301}"/>
              </a:ext>
            </a:extLst>
          </p:cNvPr>
          <p:cNvSpPr>
            <a:spLocks noGrp="1"/>
          </p:cNvSpPr>
          <p:nvPr>
            <p:ph type="sldNum" sz="quarter" idx="12"/>
          </p:nvPr>
        </p:nvSpPr>
        <p:spPr/>
        <p:txBody>
          <a:bodyPr/>
          <a:lstStyle/>
          <a:p>
            <a:fld id="{1854EAFE-D38F-F545-9A19-0743AB92A8B9}" type="slidenum">
              <a:rPr kumimoji="1" lang="ja-JP" altLang="en-US" smtClean="0"/>
              <a:t>38</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66328B1A-3582-194C-9947-D23F94928EE8}"/>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9121942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5B8E87-AB59-100B-C7F3-5D96CAA75011}"/>
              </a:ext>
            </a:extLst>
          </p:cNvPr>
          <p:cNvSpPr>
            <a:spLocks noGrp="1"/>
          </p:cNvSpPr>
          <p:nvPr>
            <p:ph type="title"/>
          </p:nvPr>
        </p:nvSpPr>
        <p:spPr/>
        <p:txBody>
          <a:bodyPr/>
          <a:lstStyle/>
          <a:p>
            <a:r>
              <a:rPr kumimoji="1" lang="ja-JP" altLang="en-US"/>
              <a:t>「何ができるか」へ答える</a:t>
            </a:r>
          </a:p>
        </p:txBody>
      </p:sp>
      <p:sp>
        <p:nvSpPr>
          <p:cNvPr id="3" name="テキスト プレースホルダー 2">
            <a:extLst>
              <a:ext uri="{FF2B5EF4-FFF2-40B4-BE49-F238E27FC236}">
                <a16:creationId xmlns:a16="http://schemas.microsoft.com/office/drawing/2014/main" id="{AA07C41F-C4B7-5949-45B1-3DC3843D47E3}"/>
              </a:ext>
            </a:extLst>
          </p:cNvPr>
          <p:cNvSpPr>
            <a:spLocks noGrp="1"/>
          </p:cNvSpPr>
          <p:nvPr>
            <p:ph type="body" idx="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F7933EDD-BCD1-613C-192B-9E7FF78C2734}"/>
              </a:ext>
            </a:extLst>
          </p:cNvPr>
          <p:cNvSpPr>
            <a:spLocks noGrp="1"/>
          </p:cNvSpPr>
          <p:nvPr>
            <p:ph type="sldNum" sz="quarter" idx="12"/>
          </p:nvPr>
        </p:nvSpPr>
        <p:spPr/>
        <p:txBody>
          <a:bodyPr/>
          <a:lstStyle/>
          <a:p>
            <a:fld id="{1854EAFE-D38F-F545-9A19-0743AB92A8B9}" type="slidenum">
              <a:rPr kumimoji="1" lang="ja-JP" altLang="en-US" smtClean="0"/>
              <a:t>39</a:t>
            </a:fld>
            <a:endParaRPr kumimoji="1" lang="ja-JP" altLang="en-US"/>
          </a:p>
        </p:txBody>
      </p:sp>
    </p:spTree>
    <p:extLst>
      <p:ext uri="{BB962C8B-B14F-4D97-AF65-F5344CB8AC3E}">
        <p14:creationId xmlns:p14="http://schemas.microsoft.com/office/powerpoint/2010/main" val="2506510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C37FDE4-2872-6085-D974-55BCD22BE5CA}"/>
              </a:ext>
            </a:extLst>
          </p:cNvPr>
          <p:cNvSpPr>
            <a:spLocks noGrp="1"/>
          </p:cNvSpPr>
          <p:nvPr>
            <p:ph type="sldNum" sz="quarter" idx="12"/>
          </p:nvPr>
        </p:nvSpPr>
        <p:spPr/>
        <p:txBody>
          <a:bodyPr/>
          <a:lstStyle/>
          <a:p>
            <a:fld id="{1854EAFE-D38F-F545-9A19-0743AB92A8B9}" type="slidenum">
              <a:rPr kumimoji="1" lang="ja-JP" altLang="en-US" smtClean="0"/>
              <a:t>4</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BA35CBEE-0CB2-BEC6-6F2D-B75FAE454620}"/>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22808370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82F0DD3-BF6D-D651-9582-13468D975906}"/>
              </a:ext>
            </a:extLst>
          </p:cNvPr>
          <p:cNvSpPr>
            <a:spLocks noGrp="1"/>
          </p:cNvSpPr>
          <p:nvPr>
            <p:ph type="sldNum" sz="quarter" idx="12"/>
          </p:nvPr>
        </p:nvSpPr>
        <p:spPr/>
        <p:txBody>
          <a:bodyPr/>
          <a:lstStyle/>
          <a:p>
            <a:fld id="{1854EAFE-D38F-F545-9A19-0743AB92A8B9}" type="slidenum">
              <a:rPr kumimoji="1" lang="ja-JP" altLang="en-US" smtClean="0"/>
              <a:t>40</a:t>
            </a:fld>
            <a:endParaRPr kumimoji="1" lang="ja-JP" altLang="en-US"/>
          </a:p>
        </p:txBody>
      </p:sp>
      <p:pic>
        <p:nvPicPr>
          <p:cNvPr id="4" name="図 3" descr="テキスト, 手紙&#10;&#10;AI 生成コンテンツは誤りを含む可能性があります。">
            <a:extLst>
              <a:ext uri="{FF2B5EF4-FFF2-40B4-BE49-F238E27FC236}">
                <a16:creationId xmlns:a16="http://schemas.microsoft.com/office/drawing/2014/main" id="{A3A356E4-2410-4FCF-0D45-23AE5C3840AD}"/>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2328080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0750547-E868-BD91-9B0B-2C4B9048DA42}"/>
              </a:ext>
            </a:extLst>
          </p:cNvPr>
          <p:cNvSpPr>
            <a:spLocks noGrp="1"/>
          </p:cNvSpPr>
          <p:nvPr>
            <p:ph type="title"/>
          </p:nvPr>
        </p:nvSpPr>
        <p:spPr/>
        <p:txBody>
          <a:bodyPr/>
          <a:lstStyle/>
          <a:p>
            <a:r>
              <a:rPr lang="ja-JP" altLang="en-US"/>
              <a:t>二階層の「できること」</a:t>
            </a:r>
            <a:endParaRPr kumimoji="1" lang="ja-JP" altLang="en-US"/>
          </a:p>
        </p:txBody>
      </p:sp>
      <p:sp>
        <p:nvSpPr>
          <p:cNvPr id="3" name="コンテンツ プレースホルダー 2">
            <a:extLst>
              <a:ext uri="{FF2B5EF4-FFF2-40B4-BE49-F238E27FC236}">
                <a16:creationId xmlns:a16="http://schemas.microsoft.com/office/drawing/2014/main" id="{EA4201FD-350D-304F-BCBB-EDAB0C541BA0}"/>
              </a:ext>
            </a:extLst>
          </p:cNvPr>
          <p:cNvSpPr>
            <a:spLocks noGrp="1"/>
          </p:cNvSpPr>
          <p:nvPr>
            <p:ph idx="1"/>
          </p:nvPr>
        </p:nvSpPr>
        <p:spPr>
          <a:xfrm>
            <a:off x="838200" y="1825624"/>
            <a:ext cx="10807840" cy="4667251"/>
          </a:xfrm>
        </p:spPr>
        <p:txBody>
          <a:bodyPr>
            <a:normAutofit lnSpcReduction="10000"/>
          </a:bodyPr>
          <a:lstStyle/>
          <a:p>
            <a:pPr marL="0" indent="0">
              <a:lnSpc>
                <a:spcPct val="120000"/>
              </a:lnSpc>
              <a:spcBef>
                <a:spcPts val="1800"/>
              </a:spcBef>
              <a:buNone/>
            </a:pPr>
            <a:r>
              <a:rPr lang="ja-JP" altLang="en-US" b="1">
                <a:latin typeface="Hiragino Kaku Gothic ProN W6" panose="020B0300000000000000" pitchFamily="34" charset="-128"/>
                <a:ea typeface="Hiragino Kaku Gothic ProN W6" panose="020B0300000000000000" pitchFamily="34" charset="-128"/>
              </a:rPr>
              <a:t>個人の作業で使える「できること」</a:t>
            </a:r>
            <a:endParaRPr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a:t>個人や部署の“仕事”で使う、あると便利、効率が良くなる“機能”</a:t>
            </a:r>
            <a:endParaRPr lang="en-US" altLang="ja-JP" dirty="0"/>
          </a:p>
          <a:p>
            <a:pPr marL="0" indent="0">
              <a:lnSpc>
                <a:spcPct val="120000"/>
              </a:lnSpc>
              <a:spcBef>
                <a:spcPts val="1800"/>
              </a:spcBef>
              <a:buNone/>
            </a:pPr>
            <a:r>
              <a:rPr lang="ja-JP" altLang="en-US" b="1">
                <a:latin typeface="Hiragino Kaku Gothic ProN W6" panose="020B0300000000000000" pitchFamily="34" charset="-128"/>
                <a:ea typeface="Hiragino Kaku Gothic ProN W6" panose="020B0300000000000000" pitchFamily="34" charset="-128"/>
              </a:rPr>
              <a:t>しかし、</a:t>
            </a:r>
            <a:br>
              <a:rPr lang="en-US" altLang="ja-JP" b="1" dirty="0">
                <a:latin typeface="Hiragino Kaku Gothic ProN W6" panose="020B0300000000000000" pitchFamily="34" charset="-128"/>
                <a:ea typeface="Hiragino Kaku Gothic ProN W6" panose="020B0300000000000000" pitchFamily="34" charset="-128"/>
              </a:rPr>
            </a:br>
            <a:r>
              <a:rPr lang="ja-JP" altLang="en-US" b="1">
                <a:latin typeface="Hiragino Kaku Gothic ProN W6" panose="020B0300000000000000" pitchFamily="34" charset="-128"/>
                <a:ea typeface="Hiragino Kaku Gothic ProN W6" panose="020B0300000000000000" pitchFamily="34" charset="-128"/>
              </a:rPr>
              <a:t>個別の“機能“だけでは、全体がよくはならない（ほぼ関係ない）</a:t>
            </a:r>
            <a:br>
              <a:rPr lang="en-US" altLang="ja-JP" b="1" dirty="0">
                <a:latin typeface="Hiragino Kaku Gothic ProN W6" panose="020B0300000000000000" pitchFamily="34" charset="-128"/>
                <a:ea typeface="Hiragino Kaku Gothic ProN W6" panose="020B0300000000000000" pitchFamily="34" charset="-128"/>
              </a:rPr>
            </a:br>
            <a:r>
              <a:rPr lang="ja-JP" altLang="en-US"/>
              <a:t>（部分最適が全体最適につながらない）</a:t>
            </a:r>
            <a:endParaRPr lang="en-US" altLang="ja-JP" dirty="0"/>
          </a:p>
          <a:p>
            <a:pPr marL="0" indent="0">
              <a:lnSpc>
                <a:spcPct val="120000"/>
              </a:lnSpc>
              <a:spcBef>
                <a:spcPts val="1800"/>
              </a:spcBef>
              <a:buNone/>
            </a:pPr>
            <a:r>
              <a:rPr kumimoji="1" lang="ja-JP" altLang="en-US" b="1">
                <a:latin typeface="Hiragino Kaku Gothic ProN W6" panose="020B0300000000000000" pitchFamily="34" charset="-128"/>
                <a:ea typeface="Hiragino Kaku Gothic ProN W6" panose="020B0300000000000000" pitchFamily="34" charset="-128"/>
              </a:rPr>
              <a:t>必要なのは、</a:t>
            </a:r>
            <a:br>
              <a:rPr kumimoji="1" lang="en-US" altLang="ja-JP" b="1" dirty="0">
                <a:latin typeface="Hiragino Kaku Gothic ProN W6" panose="020B0300000000000000" pitchFamily="34" charset="-128"/>
                <a:ea typeface="Hiragino Kaku Gothic ProN W6" panose="020B0300000000000000" pitchFamily="34" charset="-128"/>
              </a:rPr>
            </a:br>
            <a:r>
              <a:rPr kumimoji="1" lang="ja-JP" altLang="en-US" b="1">
                <a:latin typeface="Hiragino Kaku Gothic ProN W6" panose="020B0300000000000000" pitchFamily="34" charset="-128"/>
                <a:ea typeface="Hiragino Kaku Gothic ProN W6" panose="020B0300000000000000" pitchFamily="34" charset="-128"/>
              </a:rPr>
              <a:t>みんなの仕事の進め方として「できること」</a:t>
            </a:r>
            <a:endParaRPr kumimoji="1"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a:t>みんなが連携して業務を遂行する、より良い“仕事の進め方“</a:t>
            </a:r>
            <a:endParaRPr lang="en-US" altLang="ja-JP" dirty="0"/>
          </a:p>
          <a:p>
            <a:pPr>
              <a:lnSpc>
                <a:spcPct val="120000"/>
              </a:lnSpc>
              <a:spcBef>
                <a:spcPts val="600"/>
              </a:spcBef>
            </a:pPr>
            <a:endParaRPr kumimoji="1" lang="ja-JP" altLang="en-US" b="1">
              <a:latin typeface="Hiragino Kaku Gothic ProN W6" panose="020B0300000000000000" pitchFamily="34" charset="-128"/>
              <a:ea typeface="Hiragino Kaku Gothic ProN W6" panose="020B0300000000000000" pitchFamily="34" charset="-128"/>
            </a:endParaRPr>
          </a:p>
        </p:txBody>
      </p:sp>
      <p:sp>
        <p:nvSpPr>
          <p:cNvPr id="4" name="スライド番号プレースホルダー 3">
            <a:extLst>
              <a:ext uri="{FF2B5EF4-FFF2-40B4-BE49-F238E27FC236}">
                <a16:creationId xmlns:a16="http://schemas.microsoft.com/office/drawing/2014/main" id="{A238DCA8-624B-1699-558B-DB066A3D7129}"/>
              </a:ext>
            </a:extLst>
          </p:cNvPr>
          <p:cNvSpPr>
            <a:spLocks noGrp="1"/>
          </p:cNvSpPr>
          <p:nvPr>
            <p:ph type="sldNum" sz="quarter" idx="12"/>
          </p:nvPr>
        </p:nvSpPr>
        <p:spPr/>
        <p:txBody>
          <a:bodyPr/>
          <a:lstStyle/>
          <a:p>
            <a:fld id="{1854EAFE-D38F-F545-9A19-0743AB92A8B9}" type="slidenum">
              <a:rPr kumimoji="1" lang="ja-JP" altLang="en-US" smtClean="0"/>
              <a:t>41</a:t>
            </a:fld>
            <a:endParaRPr kumimoji="1" lang="ja-JP" altLang="en-US"/>
          </a:p>
        </p:txBody>
      </p:sp>
    </p:spTree>
    <p:extLst>
      <p:ext uri="{BB962C8B-B14F-4D97-AF65-F5344CB8AC3E}">
        <p14:creationId xmlns:p14="http://schemas.microsoft.com/office/powerpoint/2010/main" val="16923435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AD33741-41B5-E328-AD85-B518E4FB3919}"/>
              </a:ext>
            </a:extLst>
          </p:cNvPr>
          <p:cNvSpPr>
            <a:spLocks noGrp="1"/>
          </p:cNvSpPr>
          <p:nvPr>
            <p:ph type="sldNum" sz="quarter" idx="12"/>
          </p:nvPr>
        </p:nvSpPr>
        <p:spPr/>
        <p:txBody>
          <a:bodyPr/>
          <a:lstStyle/>
          <a:p>
            <a:fld id="{1854EAFE-D38F-F545-9A19-0743AB92A8B9}" type="slidenum">
              <a:rPr kumimoji="1" lang="ja-JP" altLang="en-US" smtClean="0"/>
              <a:t>42</a:t>
            </a:fld>
            <a:endParaRPr kumimoji="1" lang="ja-JP" altLang="en-US"/>
          </a:p>
        </p:txBody>
      </p:sp>
      <p:pic>
        <p:nvPicPr>
          <p:cNvPr id="3" name="図 2">
            <a:extLst>
              <a:ext uri="{FF2B5EF4-FFF2-40B4-BE49-F238E27FC236}">
                <a16:creationId xmlns:a16="http://schemas.microsoft.com/office/drawing/2014/main" id="{CEBEF150-0BC0-DCFA-B29A-58F3A7B86DD1}"/>
              </a:ext>
            </a:extLst>
          </p:cNvPr>
          <p:cNvPicPr>
            <a:picLocks noChangeAspect="1"/>
          </p:cNvPicPr>
          <p:nvPr/>
        </p:nvPicPr>
        <p:blipFill>
          <a:blip r:embed="rId2"/>
          <a:stretch>
            <a:fillRect/>
          </a:stretch>
        </p:blipFill>
        <p:spPr>
          <a:xfrm>
            <a:off x="-1" y="26582"/>
            <a:ext cx="12239625" cy="6831418"/>
          </a:xfrm>
          <a:prstGeom prst="rect">
            <a:avLst/>
          </a:prstGeom>
        </p:spPr>
      </p:pic>
    </p:spTree>
    <p:extLst>
      <p:ext uri="{BB962C8B-B14F-4D97-AF65-F5344CB8AC3E}">
        <p14:creationId xmlns:p14="http://schemas.microsoft.com/office/powerpoint/2010/main" val="2705040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EE706F-C071-6E08-91E6-1592798320DE}"/>
              </a:ext>
            </a:extLst>
          </p:cNvPr>
          <p:cNvSpPr>
            <a:spLocks noGrp="1"/>
          </p:cNvSpPr>
          <p:nvPr>
            <p:ph type="sldNum" sz="quarter" idx="12"/>
          </p:nvPr>
        </p:nvSpPr>
        <p:spPr/>
        <p:txBody>
          <a:bodyPr/>
          <a:lstStyle/>
          <a:p>
            <a:fld id="{1854EAFE-D38F-F545-9A19-0743AB92A8B9}" type="slidenum">
              <a:rPr kumimoji="1" lang="ja-JP" altLang="en-US" smtClean="0"/>
              <a:t>43</a:t>
            </a:fld>
            <a:endParaRPr kumimoji="1" lang="ja-JP" altLang="en-US"/>
          </a:p>
        </p:txBody>
      </p:sp>
      <p:pic>
        <p:nvPicPr>
          <p:cNvPr id="4" name="図 3" descr="ダイアグラム が含まれている画像&#10;&#10;AI 生成コンテンツは誤りを含む可能性があります。">
            <a:extLst>
              <a:ext uri="{FF2B5EF4-FFF2-40B4-BE49-F238E27FC236}">
                <a16:creationId xmlns:a16="http://schemas.microsoft.com/office/drawing/2014/main" id="{F4A7D84A-F2F9-1DB2-51DB-B961D137FC21}"/>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18053317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654F915-F6B3-2854-76E9-D8A2A0995452}"/>
              </a:ext>
            </a:extLst>
          </p:cNvPr>
          <p:cNvSpPr>
            <a:spLocks noGrp="1"/>
          </p:cNvSpPr>
          <p:nvPr>
            <p:ph type="sldNum" sz="quarter" idx="12"/>
          </p:nvPr>
        </p:nvSpPr>
        <p:spPr/>
        <p:txBody>
          <a:bodyPr/>
          <a:lstStyle/>
          <a:p>
            <a:fld id="{1854EAFE-D38F-F545-9A19-0743AB92A8B9}" type="slidenum">
              <a:rPr kumimoji="1" lang="ja-JP" altLang="en-US" smtClean="0"/>
              <a:t>44</a:t>
            </a:fld>
            <a:endParaRPr kumimoji="1" lang="ja-JP" altLang="en-US"/>
          </a:p>
        </p:txBody>
      </p:sp>
      <p:pic>
        <p:nvPicPr>
          <p:cNvPr id="4" name="図 3" descr="テキスト&#10;&#10;AI 生成コンテンツは誤りを含む可能性があります。">
            <a:extLst>
              <a:ext uri="{FF2B5EF4-FFF2-40B4-BE49-F238E27FC236}">
                <a16:creationId xmlns:a16="http://schemas.microsoft.com/office/drawing/2014/main" id="{CEED0355-1081-B31E-5CBD-ECD18C998A53}"/>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2318810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72824EB-2F0E-B612-7DDF-6985409DFC27}"/>
              </a:ext>
            </a:extLst>
          </p:cNvPr>
          <p:cNvSpPr>
            <a:spLocks noGrp="1"/>
          </p:cNvSpPr>
          <p:nvPr>
            <p:ph type="sldNum" sz="quarter" idx="12"/>
          </p:nvPr>
        </p:nvSpPr>
        <p:spPr/>
        <p:txBody>
          <a:bodyPr/>
          <a:lstStyle/>
          <a:p>
            <a:fld id="{1854EAFE-D38F-F545-9A19-0743AB92A8B9}" type="slidenum">
              <a:rPr kumimoji="1" lang="ja-JP" altLang="en-US" smtClean="0"/>
              <a:t>45</a:t>
            </a:fld>
            <a:endParaRPr kumimoji="1" lang="ja-JP" altLang="en-US"/>
          </a:p>
        </p:txBody>
      </p:sp>
      <p:pic>
        <p:nvPicPr>
          <p:cNvPr id="4" name="図 3" descr="コンパクトディスク が含まれている画像&#10;&#10;AI 生成コンテンツは誤りを含む可能性があります。">
            <a:extLst>
              <a:ext uri="{FF2B5EF4-FFF2-40B4-BE49-F238E27FC236}">
                <a16:creationId xmlns:a16="http://schemas.microsoft.com/office/drawing/2014/main" id="{80BBF6D1-0CFF-EB40-40B0-E3D05CD932FB}"/>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1074875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E65926-F23F-BE59-7F3C-4A2E1D729ECB}"/>
              </a:ext>
            </a:extLst>
          </p:cNvPr>
          <p:cNvSpPr>
            <a:spLocks noGrp="1"/>
          </p:cNvSpPr>
          <p:nvPr>
            <p:ph type="sldNum" sz="quarter" idx="12"/>
          </p:nvPr>
        </p:nvSpPr>
        <p:spPr/>
        <p:txBody>
          <a:bodyPr/>
          <a:lstStyle/>
          <a:p>
            <a:fld id="{1854EAFE-D38F-F545-9A19-0743AB92A8B9}" type="slidenum">
              <a:rPr kumimoji="1" lang="ja-JP" altLang="en-US" smtClean="0"/>
              <a:t>46</a:t>
            </a:fld>
            <a:endParaRPr kumimoji="1" lang="ja-JP" altLang="en-US"/>
          </a:p>
        </p:txBody>
      </p:sp>
      <p:pic>
        <p:nvPicPr>
          <p:cNvPr id="4" name="図 3" descr="図形&#10;&#10;AI 生成コンテンツは誤りを含む可能性があります。">
            <a:extLst>
              <a:ext uri="{FF2B5EF4-FFF2-40B4-BE49-F238E27FC236}">
                <a16:creationId xmlns:a16="http://schemas.microsoft.com/office/drawing/2014/main" id="{E25820C2-1817-1DEC-DEE2-D67312BE6777}"/>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2981068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9431922-5860-2F79-5FC6-665285099348}"/>
              </a:ext>
            </a:extLst>
          </p:cNvPr>
          <p:cNvSpPr>
            <a:spLocks noGrp="1"/>
          </p:cNvSpPr>
          <p:nvPr>
            <p:ph type="sldNum" sz="quarter" idx="12"/>
          </p:nvPr>
        </p:nvSpPr>
        <p:spPr/>
        <p:txBody>
          <a:bodyPr/>
          <a:lstStyle/>
          <a:p>
            <a:fld id="{1854EAFE-D38F-F545-9A19-0743AB92A8B9}" type="slidenum">
              <a:rPr kumimoji="1" lang="ja-JP" altLang="en-US" smtClean="0"/>
              <a:t>47</a:t>
            </a:fld>
            <a:endParaRPr kumimoji="1" lang="ja-JP" altLang="en-US"/>
          </a:p>
        </p:txBody>
      </p:sp>
      <p:pic>
        <p:nvPicPr>
          <p:cNvPr id="4" name="図 3" descr="ダイアグラム が含まれている画像&#10;&#10;AI 生成コンテンツは誤りを含む可能性があります。">
            <a:extLst>
              <a:ext uri="{FF2B5EF4-FFF2-40B4-BE49-F238E27FC236}">
                <a16:creationId xmlns:a16="http://schemas.microsoft.com/office/drawing/2014/main" id="{6F975DD8-B197-14DA-5E6A-6ABA827F4CF0}"/>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23155846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A9493A2-56DE-EB25-61A1-6C6089405968}"/>
              </a:ext>
            </a:extLst>
          </p:cNvPr>
          <p:cNvSpPr>
            <a:spLocks noGrp="1"/>
          </p:cNvSpPr>
          <p:nvPr>
            <p:ph type="sldNum" sz="quarter" idx="12"/>
          </p:nvPr>
        </p:nvSpPr>
        <p:spPr/>
        <p:txBody>
          <a:bodyPr/>
          <a:lstStyle/>
          <a:p>
            <a:fld id="{1854EAFE-D38F-F545-9A19-0743AB92A8B9}" type="slidenum">
              <a:rPr kumimoji="1" lang="ja-JP" altLang="en-US" smtClean="0"/>
              <a:t>48</a:t>
            </a:fld>
            <a:endParaRPr kumimoji="1" lang="ja-JP" altLang="en-US"/>
          </a:p>
        </p:txBody>
      </p:sp>
      <p:pic>
        <p:nvPicPr>
          <p:cNvPr id="4" name="図 3" descr="グラフィカル ユーザー インターフェイス が含まれている画像&#10;&#10;AI 生成コンテンツは誤りを含む可能性があります。">
            <a:extLst>
              <a:ext uri="{FF2B5EF4-FFF2-40B4-BE49-F238E27FC236}">
                <a16:creationId xmlns:a16="http://schemas.microsoft.com/office/drawing/2014/main" id="{EE123A27-643B-ABC0-5668-49EE51C3F0EB}"/>
              </a:ext>
            </a:extLst>
          </p:cNvPr>
          <p:cNvPicPr>
            <a:picLocks noChangeAspect="1"/>
          </p:cNvPicPr>
          <p:nvPr/>
        </p:nvPicPr>
        <p:blipFill>
          <a:blip r:embed="rId2"/>
          <a:stretch>
            <a:fillRect/>
          </a:stretch>
        </p:blipFill>
        <p:spPr>
          <a:xfrm>
            <a:off x="-1" y="23812"/>
            <a:ext cx="12125983" cy="6773498"/>
          </a:xfrm>
          <a:prstGeom prst="rect">
            <a:avLst/>
          </a:prstGeom>
        </p:spPr>
      </p:pic>
    </p:spTree>
    <p:extLst>
      <p:ext uri="{BB962C8B-B14F-4D97-AF65-F5344CB8AC3E}">
        <p14:creationId xmlns:p14="http://schemas.microsoft.com/office/powerpoint/2010/main" val="1414419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C28B2C-5A8A-7743-2428-3F28560EC54D}"/>
              </a:ext>
            </a:extLst>
          </p:cNvPr>
          <p:cNvSpPr>
            <a:spLocks noGrp="1"/>
          </p:cNvSpPr>
          <p:nvPr>
            <p:ph type="title"/>
          </p:nvPr>
        </p:nvSpPr>
        <p:spPr/>
        <p:txBody>
          <a:bodyPr/>
          <a:lstStyle/>
          <a:p>
            <a:pPr>
              <a:lnSpc>
                <a:spcPct val="120000"/>
              </a:lnSpc>
              <a:spcBef>
                <a:spcPts val="1800"/>
              </a:spcBef>
            </a:pPr>
            <a:r>
              <a:rPr lang="ja-JP" altLang="en-US" b="1">
                <a:latin typeface="Hiragino Kaku Gothic ProN W6" panose="020B0300000000000000" pitchFamily="34" charset="-128"/>
                <a:ea typeface="Hiragino Kaku Gothic ProN W6" panose="020B0300000000000000" pitchFamily="34" charset="-128"/>
              </a:rPr>
              <a:t>個人の作業で使える「できること」</a:t>
            </a:r>
            <a:endParaRPr lang="en-US" altLang="ja-JP" b="1" dirty="0">
              <a:latin typeface="Hiragino Kaku Gothic ProN W6" panose="020B0300000000000000" pitchFamily="34" charset="-128"/>
              <a:ea typeface="Hiragino Kaku Gothic ProN W6" panose="020B0300000000000000" pitchFamily="34" charset="-128"/>
            </a:endParaRPr>
          </a:p>
        </p:txBody>
      </p:sp>
      <p:sp>
        <p:nvSpPr>
          <p:cNvPr id="3" name="コンテンツ プレースホルダー 2">
            <a:extLst>
              <a:ext uri="{FF2B5EF4-FFF2-40B4-BE49-F238E27FC236}">
                <a16:creationId xmlns:a16="http://schemas.microsoft.com/office/drawing/2014/main" id="{9312299D-434D-F791-775C-7FC5D2EFAF18}"/>
              </a:ext>
            </a:extLst>
          </p:cNvPr>
          <p:cNvSpPr>
            <a:spLocks noGrp="1"/>
          </p:cNvSpPr>
          <p:nvPr>
            <p:ph idx="1"/>
          </p:nvPr>
        </p:nvSpPr>
        <p:spPr>
          <a:xfrm>
            <a:off x="838200" y="1690688"/>
            <a:ext cx="10515600" cy="5030787"/>
          </a:xfrm>
        </p:spPr>
        <p:txBody>
          <a:bodyPr>
            <a:normAutofit/>
          </a:bodyPr>
          <a:lstStyle/>
          <a:p>
            <a:pPr marL="0" indent="0">
              <a:lnSpc>
                <a:spcPct val="120000"/>
              </a:lnSpc>
              <a:spcBef>
                <a:spcPts val="600"/>
              </a:spcBef>
              <a:buNone/>
            </a:pPr>
            <a:r>
              <a:rPr kumimoji="1" lang="ja-JP" altLang="en-US" b="1">
                <a:latin typeface="Hiragino Kaku Gothic ProN W6" panose="020B0300000000000000" pitchFamily="34" charset="-128"/>
                <a:ea typeface="Hiragino Kaku Gothic ProN W6" panose="020B0300000000000000" pitchFamily="34" charset="-128"/>
              </a:rPr>
              <a:t>もちろん、個々の能力効率生産性をあげるのも大事</a:t>
            </a:r>
            <a:endParaRPr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kumimoji="1" lang="ja-JP" altLang="en-US"/>
              <a:t>製品は溢れている</a:t>
            </a:r>
            <a:endParaRPr kumimoji="1" lang="en-US" altLang="ja-JP" dirty="0"/>
          </a:p>
          <a:p>
            <a:pPr lvl="1">
              <a:lnSpc>
                <a:spcPct val="130000"/>
              </a:lnSpc>
              <a:spcBef>
                <a:spcPts val="0"/>
              </a:spcBef>
            </a:pPr>
            <a:r>
              <a:rPr lang="ja-JP" altLang="en-US"/>
              <a:t>問い合わせ対応　➡︎</a:t>
            </a:r>
            <a:r>
              <a:rPr lang="en-US" altLang="ja-JP" dirty="0"/>
              <a:t>AI</a:t>
            </a:r>
            <a:r>
              <a:rPr lang="ja-JP" altLang="en-US"/>
              <a:t>チャット</a:t>
            </a:r>
            <a:r>
              <a:rPr lang="en-US" altLang="ja-JP" dirty="0"/>
              <a:t>bot</a:t>
            </a:r>
          </a:p>
          <a:p>
            <a:pPr lvl="1">
              <a:lnSpc>
                <a:spcPct val="130000"/>
              </a:lnSpc>
              <a:spcBef>
                <a:spcPts val="0"/>
              </a:spcBef>
            </a:pPr>
            <a:r>
              <a:rPr lang="ja-JP" altLang="en-US"/>
              <a:t>申請等の紙作業　➡ワークフローなど</a:t>
            </a:r>
            <a:endParaRPr lang="en-US" altLang="ja-JP" dirty="0"/>
          </a:p>
          <a:p>
            <a:pPr marL="0" indent="0">
              <a:lnSpc>
                <a:spcPct val="120000"/>
              </a:lnSpc>
              <a:spcBef>
                <a:spcPts val="600"/>
              </a:spcBef>
              <a:buNone/>
            </a:pPr>
            <a:r>
              <a:rPr kumimoji="1" lang="ja-JP" altLang="en-US" b="1">
                <a:latin typeface="Hiragino Kaku Gothic ProN W6" panose="020B0300000000000000" pitchFamily="34" charset="-128"/>
                <a:ea typeface="Hiragino Kaku Gothic ProN W6" panose="020B0300000000000000" pitchFamily="34" charset="-128"/>
              </a:rPr>
              <a:t>しかし、</a:t>
            </a:r>
            <a:br>
              <a:rPr kumimoji="1" lang="en-US" altLang="ja-JP" b="1" dirty="0">
                <a:latin typeface="Hiragino Kaku Gothic ProN W6" panose="020B0300000000000000" pitchFamily="34" charset="-128"/>
                <a:ea typeface="Hiragino Kaku Gothic ProN W6" panose="020B0300000000000000" pitchFamily="34" charset="-128"/>
              </a:rPr>
            </a:br>
            <a:r>
              <a:rPr kumimoji="1" lang="ja-JP" altLang="en-US" b="1">
                <a:latin typeface="Hiragino Kaku Gothic ProN W6" panose="020B0300000000000000" pitchFamily="34" charset="-128"/>
                <a:ea typeface="Hiragino Kaku Gothic ProN W6" panose="020B0300000000000000" pitchFamily="34" charset="-128"/>
              </a:rPr>
              <a:t>使っていると古くなる変えたくなる？他社</a:t>
            </a:r>
            <a:r>
              <a:rPr lang="ja-JP" altLang="en-US" b="1">
                <a:latin typeface="Hiragino Kaku Gothic ProN W6" panose="020B0300000000000000" pitchFamily="34" charset="-128"/>
                <a:ea typeface="Hiragino Kaku Gothic ProN W6" panose="020B0300000000000000" pitchFamily="34" charset="-128"/>
              </a:rPr>
              <a:t>と同じでいいのか？</a:t>
            </a:r>
            <a:br>
              <a:rPr lang="en-US" altLang="ja-JP" b="1" dirty="0">
                <a:latin typeface="Hiragino Kaku Gothic ProN W6" panose="020B0300000000000000" pitchFamily="34" charset="-128"/>
                <a:ea typeface="Hiragino Kaku Gothic ProN W6" panose="020B0300000000000000" pitchFamily="34" charset="-128"/>
              </a:rPr>
            </a:br>
            <a:r>
              <a:rPr lang="ja-JP" altLang="en-US" b="1">
                <a:latin typeface="Hiragino Kaku Gothic ProN W6" panose="020B0300000000000000" pitchFamily="34" charset="-128"/>
                <a:ea typeface="Hiragino Kaku Gothic ProN W6" panose="020B0300000000000000" pitchFamily="34" charset="-128"/>
              </a:rPr>
              <a:t>今の時代、たいてい（つくることが）できる（ようになる）</a:t>
            </a:r>
            <a:br>
              <a:rPr lang="en-US" altLang="ja-JP" b="1" dirty="0">
                <a:latin typeface="Hiragino Kaku Gothic ProN W6" panose="020B0300000000000000" pitchFamily="34" charset="-128"/>
                <a:ea typeface="Hiragino Kaku Gothic ProN W6" panose="020B0300000000000000" pitchFamily="34" charset="-128"/>
              </a:rPr>
            </a:br>
            <a:r>
              <a:rPr lang="ja-JP" altLang="en-US"/>
              <a:t>（ノーコード、</a:t>
            </a:r>
            <a:r>
              <a:rPr lang="en-US" altLang="ja-JP" dirty="0"/>
              <a:t>KINTONE</a:t>
            </a:r>
            <a:r>
              <a:rPr lang="ja-JP" altLang="en-US"/>
              <a:t>、・・・生成</a:t>
            </a:r>
            <a:r>
              <a:rPr lang="en-US" altLang="ja-JP" dirty="0"/>
              <a:t>AI</a:t>
            </a:r>
            <a:r>
              <a:rPr lang="ja-JP" altLang="en-US"/>
              <a:t>）</a:t>
            </a:r>
            <a:endParaRPr kumimoji="1" lang="en-US" altLang="ja-JP" dirty="0"/>
          </a:p>
          <a:p>
            <a:pPr marL="0" indent="0">
              <a:lnSpc>
                <a:spcPct val="120000"/>
              </a:lnSpc>
              <a:spcBef>
                <a:spcPts val="600"/>
              </a:spcBef>
              <a:buNone/>
            </a:pPr>
            <a:r>
              <a:rPr kumimoji="1" lang="ja-JP" altLang="en-US" b="1">
                <a:solidFill>
                  <a:srgbClr val="C00000"/>
                </a:solidFill>
                <a:latin typeface="Hiragino Kaku Gothic ProN W6" panose="020B0300000000000000" pitchFamily="34" charset="-128"/>
                <a:ea typeface="Hiragino Kaku Gothic ProN W6" panose="020B0300000000000000" pitchFamily="34" charset="-128"/>
              </a:rPr>
              <a:t>➡︎ 何をつくるか！：アイデアが勝負、発明するもの</a:t>
            </a:r>
          </a:p>
        </p:txBody>
      </p:sp>
      <p:sp>
        <p:nvSpPr>
          <p:cNvPr id="4" name="スライド番号プレースホルダー 3">
            <a:extLst>
              <a:ext uri="{FF2B5EF4-FFF2-40B4-BE49-F238E27FC236}">
                <a16:creationId xmlns:a16="http://schemas.microsoft.com/office/drawing/2014/main" id="{A526BD00-75AF-E7AB-8D52-4725E56A04A4}"/>
              </a:ext>
            </a:extLst>
          </p:cNvPr>
          <p:cNvSpPr>
            <a:spLocks noGrp="1"/>
          </p:cNvSpPr>
          <p:nvPr>
            <p:ph type="sldNum" sz="quarter" idx="12"/>
          </p:nvPr>
        </p:nvSpPr>
        <p:spPr/>
        <p:txBody>
          <a:bodyPr/>
          <a:lstStyle/>
          <a:p>
            <a:fld id="{1854EAFE-D38F-F545-9A19-0743AB92A8B9}" type="slidenum">
              <a:rPr kumimoji="1" lang="ja-JP" altLang="en-US" smtClean="0"/>
              <a:t>49</a:t>
            </a:fld>
            <a:endParaRPr kumimoji="1" lang="ja-JP" altLang="en-US"/>
          </a:p>
        </p:txBody>
      </p:sp>
    </p:spTree>
    <p:extLst>
      <p:ext uri="{BB962C8B-B14F-4D97-AF65-F5344CB8AC3E}">
        <p14:creationId xmlns:p14="http://schemas.microsoft.com/office/powerpoint/2010/main" val="4126625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A415A44-DD18-CEFE-431D-36BA440D0704}"/>
              </a:ext>
            </a:extLst>
          </p:cNvPr>
          <p:cNvSpPr>
            <a:spLocks noGrp="1"/>
          </p:cNvSpPr>
          <p:nvPr>
            <p:ph type="title"/>
          </p:nvPr>
        </p:nvSpPr>
        <p:spPr/>
        <p:txBody>
          <a:bodyPr/>
          <a:lstStyle/>
          <a:p>
            <a:r>
              <a:rPr kumimoji="1" lang="ja-JP" altLang="en-US"/>
              <a:t>ヒアリングから見えた</a:t>
            </a:r>
            <a:br>
              <a:rPr kumimoji="1" lang="en-US" altLang="ja-JP" dirty="0"/>
            </a:br>
            <a:r>
              <a:rPr lang="ja-JP" altLang="en-US"/>
              <a:t>現状と構造的課題</a:t>
            </a:r>
            <a:endParaRPr kumimoji="1" lang="ja-JP" altLang="en-US"/>
          </a:p>
        </p:txBody>
      </p:sp>
      <p:sp>
        <p:nvSpPr>
          <p:cNvPr id="3" name="テキスト プレースホルダー 2">
            <a:extLst>
              <a:ext uri="{FF2B5EF4-FFF2-40B4-BE49-F238E27FC236}">
                <a16:creationId xmlns:a16="http://schemas.microsoft.com/office/drawing/2014/main" id="{72887614-BED6-CC7E-1BCF-AB8B5E4680A3}"/>
              </a:ext>
            </a:extLst>
          </p:cNvPr>
          <p:cNvSpPr>
            <a:spLocks noGrp="1"/>
          </p:cNvSpPr>
          <p:nvPr>
            <p:ph type="body" idx="1"/>
          </p:nvPr>
        </p:nvSpPr>
        <p:spPr/>
        <p:txBody>
          <a:bodyPr>
            <a:normAutofit fontScale="92500"/>
          </a:bodyPr>
          <a:lstStyle/>
          <a:p>
            <a:r>
              <a:rPr lang="ja-JP" altLang="ja-JP"/>
              <a:t>ヒアリングで明らかになった各部門の「困りごと」は、バラバラに発生しているように見えますが、構造的に整理すると</a:t>
            </a:r>
            <a:r>
              <a:rPr lang="en-US" altLang="ja-JP" dirty="0"/>
              <a:t>3</a:t>
            </a:r>
            <a:r>
              <a:rPr lang="ja-JP" altLang="ja-JP"/>
              <a:t>つの共通した要因に集約されます。</a:t>
            </a:r>
          </a:p>
          <a:p>
            <a:r>
              <a:rPr lang="ja-JP" altLang="en-US"/>
              <a:t>報告書</a:t>
            </a:r>
            <a:r>
              <a:rPr lang="ja-JP" altLang="ja-JP"/>
              <a:t>では、それぞれの構造的要因と、それが具体的にどのような事象として現れているか（事実）を整理しま</a:t>
            </a:r>
            <a:r>
              <a:rPr lang="ja-JP" altLang="en-US"/>
              <a:t>した</a:t>
            </a:r>
            <a:r>
              <a:rPr lang="ja-JP" altLang="ja-JP"/>
              <a:t>。</a:t>
            </a:r>
          </a:p>
          <a:p>
            <a:endParaRPr kumimoji="1" lang="ja-JP" altLang="en-US"/>
          </a:p>
        </p:txBody>
      </p:sp>
      <p:sp>
        <p:nvSpPr>
          <p:cNvPr id="4" name="スライド番号プレースホルダー 3">
            <a:extLst>
              <a:ext uri="{FF2B5EF4-FFF2-40B4-BE49-F238E27FC236}">
                <a16:creationId xmlns:a16="http://schemas.microsoft.com/office/drawing/2014/main" id="{D4F48162-0363-7F33-3CD2-42097DDF7C8A}"/>
              </a:ext>
            </a:extLst>
          </p:cNvPr>
          <p:cNvSpPr>
            <a:spLocks noGrp="1"/>
          </p:cNvSpPr>
          <p:nvPr>
            <p:ph type="sldNum" sz="quarter" idx="12"/>
          </p:nvPr>
        </p:nvSpPr>
        <p:spPr/>
        <p:txBody>
          <a:bodyPr/>
          <a:lstStyle/>
          <a:p>
            <a:fld id="{1854EAFE-D38F-F545-9A19-0743AB92A8B9}" type="slidenum">
              <a:rPr kumimoji="1" lang="ja-JP" altLang="en-US" smtClean="0"/>
              <a:t>5</a:t>
            </a:fld>
            <a:endParaRPr kumimoji="1" lang="ja-JP" altLang="en-US"/>
          </a:p>
        </p:txBody>
      </p:sp>
    </p:spTree>
    <p:extLst>
      <p:ext uri="{BB962C8B-B14F-4D97-AF65-F5344CB8AC3E}">
        <p14:creationId xmlns:p14="http://schemas.microsoft.com/office/powerpoint/2010/main" val="409522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5C5E725-AC1E-5524-2075-D2325967EA32}"/>
              </a:ext>
            </a:extLst>
          </p:cNvPr>
          <p:cNvSpPr>
            <a:spLocks noGrp="1"/>
          </p:cNvSpPr>
          <p:nvPr>
            <p:ph type="sldNum" sz="quarter" idx="12"/>
          </p:nvPr>
        </p:nvSpPr>
        <p:spPr/>
        <p:txBody>
          <a:bodyPr/>
          <a:lstStyle/>
          <a:p>
            <a:fld id="{1854EAFE-D38F-F545-9A19-0743AB92A8B9}" type="slidenum">
              <a:rPr kumimoji="1" lang="ja-JP" altLang="en-US" smtClean="0"/>
              <a:t>50</a:t>
            </a:fld>
            <a:endParaRPr kumimoji="1" lang="ja-JP" altLang="en-US"/>
          </a:p>
        </p:txBody>
      </p:sp>
      <p:pic>
        <p:nvPicPr>
          <p:cNvPr id="3" name="図 2">
            <a:extLst>
              <a:ext uri="{FF2B5EF4-FFF2-40B4-BE49-F238E27FC236}">
                <a16:creationId xmlns:a16="http://schemas.microsoft.com/office/drawing/2014/main" id="{0539D833-986D-81C7-179C-DD7AE247064E}"/>
              </a:ext>
            </a:extLst>
          </p:cNvPr>
          <p:cNvPicPr>
            <a:picLocks noChangeAspect="1"/>
          </p:cNvPicPr>
          <p:nvPr/>
        </p:nvPicPr>
        <p:blipFill>
          <a:blip r:embed="rId2"/>
          <a:stretch>
            <a:fillRect/>
          </a:stretch>
        </p:blipFill>
        <p:spPr>
          <a:xfrm>
            <a:off x="0" y="0"/>
            <a:ext cx="12287252" cy="6858000"/>
          </a:xfrm>
          <a:prstGeom prst="rect">
            <a:avLst/>
          </a:prstGeom>
        </p:spPr>
      </p:pic>
    </p:spTree>
    <p:extLst>
      <p:ext uri="{BB962C8B-B14F-4D97-AF65-F5344CB8AC3E}">
        <p14:creationId xmlns:p14="http://schemas.microsoft.com/office/powerpoint/2010/main" val="10780036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96B4CAD-FB63-1C5D-ED09-25E88E08570C}"/>
              </a:ext>
            </a:extLst>
          </p:cNvPr>
          <p:cNvSpPr>
            <a:spLocks noGrp="1"/>
          </p:cNvSpPr>
          <p:nvPr>
            <p:ph type="title"/>
          </p:nvPr>
        </p:nvSpPr>
        <p:spPr/>
        <p:txBody>
          <a:bodyPr/>
          <a:lstStyle/>
          <a:p>
            <a:r>
              <a:rPr kumimoji="1" lang="ja-JP" altLang="en-US" b="1">
                <a:latin typeface="Hiragino Kaku Gothic ProN W6" panose="020B0300000000000000" pitchFamily="34" charset="-128"/>
                <a:ea typeface="Hiragino Kaku Gothic ProN W6" panose="020B0300000000000000" pitchFamily="34" charset="-128"/>
              </a:rPr>
              <a:t>つながらないと全体は良くならない</a:t>
            </a:r>
          </a:p>
        </p:txBody>
      </p:sp>
      <p:sp>
        <p:nvSpPr>
          <p:cNvPr id="3" name="コンテンツ プレースホルダー 2">
            <a:extLst>
              <a:ext uri="{FF2B5EF4-FFF2-40B4-BE49-F238E27FC236}">
                <a16:creationId xmlns:a16="http://schemas.microsoft.com/office/drawing/2014/main" id="{E568A1D8-2A01-946F-D1ED-4190351D11AB}"/>
              </a:ext>
            </a:extLst>
          </p:cNvPr>
          <p:cNvSpPr>
            <a:spLocks noGrp="1"/>
          </p:cNvSpPr>
          <p:nvPr>
            <p:ph idx="1"/>
          </p:nvPr>
        </p:nvSpPr>
        <p:spPr>
          <a:xfrm>
            <a:off x="838200" y="1587640"/>
            <a:ext cx="10515600" cy="4905235"/>
          </a:xfrm>
        </p:spPr>
        <p:txBody>
          <a:bodyPr>
            <a:normAutofit/>
          </a:bodyPr>
          <a:lstStyle/>
          <a:p>
            <a:pPr>
              <a:lnSpc>
                <a:spcPct val="120000"/>
              </a:lnSpc>
              <a:spcBef>
                <a:spcPts val="600"/>
              </a:spcBef>
            </a:pPr>
            <a:r>
              <a:rPr lang="ja-JP" altLang="en-US" b="1">
                <a:latin typeface="Hiragino Kaku Gothic ProN W6" panose="020B0300000000000000" pitchFamily="34" charset="-128"/>
                <a:ea typeface="Hiragino Kaku Gothic ProN W6" panose="020B0300000000000000" pitchFamily="34" charset="-128"/>
              </a:rPr>
              <a:t>“依頼”によって“業務”はつながる（</a:t>
            </a:r>
            <a:r>
              <a:rPr lang="en-US" altLang="ja-JP" b="1" dirty="0">
                <a:latin typeface="Hiragino Kaku Gothic ProN W6" panose="020B0300000000000000" pitchFamily="34" charset="-128"/>
                <a:ea typeface="Hiragino Kaku Gothic ProN W6" panose="020B0300000000000000" pitchFamily="34" charset="-128"/>
              </a:rPr>
              <a:t>Customer-Performer</a:t>
            </a:r>
            <a:r>
              <a:rPr lang="ja-JP" altLang="en-US" b="1">
                <a:latin typeface="Hiragino Kaku Gothic ProN W6" panose="020B0300000000000000" pitchFamily="34" charset="-128"/>
                <a:ea typeface="Hiragino Kaku Gothic ProN W6" panose="020B0300000000000000" pitchFamily="34" charset="-128"/>
              </a:rPr>
              <a:t>）</a:t>
            </a:r>
            <a:endParaRPr kumimoji="1"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b="1">
                <a:latin typeface="Hiragino Kaku Gothic ProN W6" panose="020B0300000000000000" pitchFamily="34" charset="-128"/>
                <a:ea typeface="Hiragino Kaku Gothic ProN W6" panose="020B0300000000000000" pitchFamily="34" charset="-128"/>
              </a:rPr>
              <a:t>前の人の出力が自分の入力、自分の出力が次の人の入力</a:t>
            </a:r>
            <a:endParaRPr lang="en-US" altLang="ja-JP" b="1" dirty="0">
              <a:latin typeface="Hiragino Kaku Gothic ProN W6" panose="020B0300000000000000" pitchFamily="34" charset="-128"/>
              <a:ea typeface="Hiragino Kaku Gothic ProN W6" panose="020B0300000000000000" pitchFamily="34" charset="-128"/>
            </a:endParaRPr>
          </a:p>
          <a:p>
            <a:pPr marL="0" indent="0">
              <a:lnSpc>
                <a:spcPct val="120000"/>
              </a:lnSpc>
              <a:spcBef>
                <a:spcPts val="600"/>
              </a:spcBef>
              <a:buNone/>
            </a:pPr>
            <a:r>
              <a:rPr kumimoji="1" lang="ja-JP" altLang="en-US"/>
              <a:t>➡︎</a:t>
            </a:r>
            <a:r>
              <a:rPr kumimoji="1" lang="en-US" altLang="ja-JP" dirty="0"/>
              <a:t> </a:t>
            </a:r>
            <a:r>
              <a:rPr kumimoji="1" lang="ja-JP" altLang="en-US"/>
              <a:t>実際には、他の人のことはわからない</a:t>
            </a:r>
            <a:br>
              <a:rPr kumimoji="1" lang="en-US" altLang="ja-JP" dirty="0"/>
            </a:br>
            <a:r>
              <a:rPr kumimoji="1" lang="ja-JP" altLang="en-US"/>
              <a:t>➡︎</a:t>
            </a:r>
            <a:r>
              <a:rPr kumimoji="1" lang="en-US" altLang="ja-JP" dirty="0"/>
              <a:t> </a:t>
            </a:r>
            <a:r>
              <a:rPr lang="ja-JP" altLang="en-US"/>
              <a:t>他の人のことを考えなくてもスムーズに仕事が進む仕組み</a:t>
            </a:r>
            <a:endParaRPr lang="en-US" altLang="ja-JP" dirty="0"/>
          </a:p>
          <a:p>
            <a:pPr marL="0" indent="0">
              <a:lnSpc>
                <a:spcPct val="120000"/>
              </a:lnSpc>
              <a:spcBef>
                <a:spcPts val="600"/>
              </a:spcBef>
              <a:buNone/>
            </a:pPr>
            <a:r>
              <a:rPr kumimoji="1" lang="ja-JP" altLang="en-US"/>
              <a:t>➡︎</a:t>
            </a:r>
            <a:r>
              <a:rPr kumimoji="1" lang="en-US" altLang="ja-JP" dirty="0"/>
              <a:t> </a:t>
            </a:r>
            <a:r>
              <a:rPr kumimoji="1" lang="ja-JP" altLang="en-US"/>
              <a:t>仕組みを信じて仕事が進む</a:t>
            </a:r>
            <a:endParaRPr kumimoji="1" lang="en-US" altLang="ja-JP" dirty="0"/>
          </a:p>
          <a:p>
            <a:pPr>
              <a:lnSpc>
                <a:spcPct val="120000"/>
              </a:lnSpc>
              <a:spcBef>
                <a:spcPts val="1800"/>
              </a:spcBef>
            </a:pPr>
            <a:r>
              <a:rPr kumimoji="1" lang="ja-JP" altLang="en-US" b="1">
                <a:latin typeface="Hiragino Kaku Gothic ProN W6" panose="020B0300000000000000" pitchFamily="34" charset="-128"/>
                <a:ea typeface="Hiragino Kaku Gothic ProN W6" panose="020B0300000000000000" pitchFamily="34" charset="-128"/>
              </a:rPr>
              <a:t>つながると全体で工夫や</a:t>
            </a:r>
            <a:r>
              <a:rPr kumimoji="1" lang="en-US" altLang="ja-JP" b="1" dirty="0">
                <a:latin typeface="Hiragino Kaku Gothic ProN W6" panose="020B0300000000000000" pitchFamily="34" charset="-128"/>
                <a:ea typeface="Hiragino Kaku Gothic ProN W6" panose="020B0300000000000000" pitchFamily="34" charset="-128"/>
              </a:rPr>
              <a:t>PDCA</a:t>
            </a:r>
            <a:r>
              <a:rPr lang="ja-JP" altLang="en-US" b="1">
                <a:latin typeface="Hiragino Kaku Gothic ProN W6" panose="020B0300000000000000" pitchFamily="34" charset="-128"/>
                <a:ea typeface="Hiragino Kaku Gothic ProN W6" panose="020B0300000000000000" pitchFamily="34" charset="-128"/>
              </a:rPr>
              <a:t>が効く、助け合いもできる</a:t>
            </a:r>
            <a:endParaRPr lang="en-US" altLang="ja-JP" b="1" dirty="0">
              <a:latin typeface="Hiragino Kaku Gothic ProN W6" panose="020B0300000000000000" pitchFamily="34" charset="-128"/>
              <a:ea typeface="Hiragino Kaku Gothic ProN W6" panose="020B0300000000000000" pitchFamily="34" charset="-128"/>
            </a:endParaRPr>
          </a:p>
          <a:p>
            <a:pPr marL="0" indent="0">
              <a:lnSpc>
                <a:spcPct val="120000"/>
              </a:lnSpc>
              <a:spcBef>
                <a:spcPts val="600"/>
              </a:spcBef>
              <a:buNone/>
            </a:pPr>
            <a:r>
              <a:rPr lang="ja-JP" altLang="en-US"/>
              <a:t>➡︎</a:t>
            </a:r>
            <a:r>
              <a:rPr lang="en-US" altLang="ja-JP" dirty="0"/>
              <a:t> </a:t>
            </a:r>
            <a:r>
              <a:rPr lang="ja-JP" altLang="en-US"/>
              <a:t>継続的に、段々良くなる仕組み</a:t>
            </a:r>
            <a:endParaRPr lang="en-US" altLang="ja-JP" dirty="0"/>
          </a:p>
          <a:p>
            <a:pPr marL="0" indent="0">
              <a:lnSpc>
                <a:spcPct val="120000"/>
              </a:lnSpc>
              <a:spcBef>
                <a:spcPts val="600"/>
              </a:spcBef>
              <a:buNone/>
            </a:pPr>
            <a:r>
              <a:rPr lang="en-US" altLang="ja-JP" dirty="0"/>
              <a:t>※ </a:t>
            </a:r>
            <a:r>
              <a:rPr lang="ja-JP" altLang="en-US"/>
              <a:t>つながらないと、実質役に立たない、ことも多い</a:t>
            </a:r>
            <a:endParaRPr lang="en-US" altLang="ja-JP" b="1" dirty="0">
              <a:latin typeface="Hiragino Kaku Gothic ProN W6" panose="020B0300000000000000" pitchFamily="34" charset="-128"/>
              <a:ea typeface="Hiragino Kaku Gothic ProN W6" panose="020B0300000000000000" pitchFamily="34" charset="-128"/>
            </a:endParaRPr>
          </a:p>
          <a:p>
            <a:pPr marL="0" indent="0">
              <a:lnSpc>
                <a:spcPct val="120000"/>
              </a:lnSpc>
              <a:spcBef>
                <a:spcPts val="600"/>
              </a:spcBef>
              <a:buNone/>
            </a:pPr>
            <a:endParaRPr lang="ja-JP" altLang="en-US"/>
          </a:p>
        </p:txBody>
      </p:sp>
      <p:sp>
        <p:nvSpPr>
          <p:cNvPr id="4" name="スライド番号プレースホルダー 3">
            <a:extLst>
              <a:ext uri="{FF2B5EF4-FFF2-40B4-BE49-F238E27FC236}">
                <a16:creationId xmlns:a16="http://schemas.microsoft.com/office/drawing/2014/main" id="{9E0B7B70-FD75-235A-03BF-8BA3D7558592}"/>
              </a:ext>
            </a:extLst>
          </p:cNvPr>
          <p:cNvSpPr>
            <a:spLocks noGrp="1"/>
          </p:cNvSpPr>
          <p:nvPr>
            <p:ph type="sldNum" sz="quarter" idx="12"/>
          </p:nvPr>
        </p:nvSpPr>
        <p:spPr/>
        <p:txBody>
          <a:bodyPr/>
          <a:lstStyle/>
          <a:p>
            <a:fld id="{1854EAFE-D38F-F545-9A19-0743AB92A8B9}" type="slidenum">
              <a:rPr kumimoji="1" lang="ja-JP" altLang="en-US" smtClean="0"/>
              <a:t>51</a:t>
            </a:fld>
            <a:endParaRPr kumimoji="1" lang="ja-JP" altLang="en-US"/>
          </a:p>
        </p:txBody>
      </p:sp>
    </p:spTree>
    <p:extLst>
      <p:ext uri="{BB962C8B-B14F-4D97-AF65-F5344CB8AC3E}">
        <p14:creationId xmlns:p14="http://schemas.microsoft.com/office/powerpoint/2010/main" val="23735590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997DD2-BE78-0480-F812-4A07E697D8C9}"/>
              </a:ext>
            </a:extLst>
          </p:cNvPr>
          <p:cNvSpPr>
            <a:spLocks noGrp="1"/>
          </p:cNvSpPr>
          <p:nvPr>
            <p:ph type="sldNum" sz="quarter" idx="12"/>
          </p:nvPr>
        </p:nvSpPr>
        <p:spPr/>
        <p:txBody>
          <a:bodyPr/>
          <a:lstStyle/>
          <a:p>
            <a:fld id="{1854EAFE-D38F-F545-9A19-0743AB92A8B9}" type="slidenum">
              <a:rPr kumimoji="1" lang="ja-JP" altLang="en-US" smtClean="0"/>
              <a:t>52</a:t>
            </a:fld>
            <a:endParaRPr kumimoji="1" lang="ja-JP" altLang="en-US"/>
          </a:p>
        </p:txBody>
      </p:sp>
      <p:pic>
        <p:nvPicPr>
          <p:cNvPr id="3" name="図 2">
            <a:extLst>
              <a:ext uri="{FF2B5EF4-FFF2-40B4-BE49-F238E27FC236}">
                <a16:creationId xmlns:a16="http://schemas.microsoft.com/office/drawing/2014/main" id="{118282C8-727C-C261-9617-22300919FB3E}"/>
              </a:ext>
            </a:extLst>
          </p:cNvPr>
          <p:cNvPicPr>
            <a:picLocks noChangeAspect="1"/>
          </p:cNvPicPr>
          <p:nvPr/>
        </p:nvPicPr>
        <p:blipFill>
          <a:blip r:embed="rId2"/>
          <a:stretch>
            <a:fillRect/>
          </a:stretch>
        </p:blipFill>
        <p:spPr>
          <a:xfrm>
            <a:off x="0" y="0"/>
            <a:ext cx="12192000" cy="6804836"/>
          </a:xfrm>
          <a:prstGeom prst="rect">
            <a:avLst/>
          </a:prstGeom>
        </p:spPr>
      </p:pic>
    </p:spTree>
    <p:extLst>
      <p:ext uri="{BB962C8B-B14F-4D97-AF65-F5344CB8AC3E}">
        <p14:creationId xmlns:p14="http://schemas.microsoft.com/office/powerpoint/2010/main" val="1102762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descr="文字が書かれている&#10;&#10;低い精度で自動的に生成された説明">
            <a:extLst>
              <a:ext uri="{FF2B5EF4-FFF2-40B4-BE49-F238E27FC236}">
                <a16:creationId xmlns:a16="http://schemas.microsoft.com/office/drawing/2014/main" id="{AB8C20D8-9D24-F0A3-9001-66B4147FEC79}"/>
              </a:ext>
            </a:extLst>
          </p:cNvPr>
          <p:cNvPicPr>
            <a:picLocks noChangeAspect="1"/>
          </p:cNvPicPr>
          <p:nvPr/>
        </p:nvPicPr>
        <p:blipFill>
          <a:blip r:embed="rId2"/>
          <a:stretch>
            <a:fillRect/>
          </a:stretch>
        </p:blipFill>
        <p:spPr>
          <a:xfrm>
            <a:off x="4340887" y="904352"/>
            <a:ext cx="7851113" cy="2569238"/>
          </a:xfrm>
          <a:prstGeom prst="rect">
            <a:avLst/>
          </a:prstGeom>
        </p:spPr>
      </p:pic>
      <p:sp>
        <p:nvSpPr>
          <p:cNvPr id="2" name="タイトル 1">
            <a:extLst>
              <a:ext uri="{FF2B5EF4-FFF2-40B4-BE49-F238E27FC236}">
                <a16:creationId xmlns:a16="http://schemas.microsoft.com/office/drawing/2014/main" id="{575ED2FF-7814-B345-3286-A6F84960A44D}"/>
              </a:ext>
            </a:extLst>
          </p:cNvPr>
          <p:cNvSpPr>
            <a:spLocks noGrp="1"/>
          </p:cNvSpPr>
          <p:nvPr>
            <p:ph type="title"/>
          </p:nvPr>
        </p:nvSpPr>
        <p:spPr/>
        <p:txBody>
          <a:bodyPr anchor="t"/>
          <a:lstStyle/>
          <a:p>
            <a:r>
              <a:rPr kumimoji="1" lang="en-US" altLang="ja-JP" dirty="0"/>
              <a:t>Customer-Performer</a:t>
            </a:r>
            <a:r>
              <a:rPr kumimoji="1" lang="ja-JP" altLang="en-US"/>
              <a:t>の原則</a:t>
            </a:r>
          </a:p>
        </p:txBody>
      </p:sp>
      <p:sp>
        <p:nvSpPr>
          <p:cNvPr id="3" name="コンテンツ プレースホルダー 2">
            <a:extLst>
              <a:ext uri="{FF2B5EF4-FFF2-40B4-BE49-F238E27FC236}">
                <a16:creationId xmlns:a16="http://schemas.microsoft.com/office/drawing/2014/main" id="{90118F83-6595-362A-3F15-69B98C5620E0}"/>
              </a:ext>
            </a:extLst>
          </p:cNvPr>
          <p:cNvSpPr>
            <a:spLocks noGrp="1"/>
          </p:cNvSpPr>
          <p:nvPr>
            <p:ph idx="1"/>
          </p:nvPr>
        </p:nvSpPr>
        <p:spPr>
          <a:xfrm>
            <a:off x="838199" y="1825624"/>
            <a:ext cx="10838513" cy="4667251"/>
          </a:xfrm>
        </p:spPr>
        <p:txBody>
          <a:bodyPr anchor="b">
            <a:noAutofit/>
          </a:bodyPr>
          <a:lstStyle/>
          <a:p>
            <a:pPr marL="0" indent="0">
              <a:lnSpc>
                <a:spcPct val="100000"/>
              </a:lnSpc>
              <a:buNone/>
            </a:pPr>
            <a:r>
              <a:rPr kumimoji="1" lang="ja-JP" altLang="en-US" sz="2400" b="1">
                <a:latin typeface="Hiragino Kaku Gothic ProN W6" panose="020B0300000000000000" pitchFamily="34" charset="-128"/>
                <a:ea typeface="Hiragino Kaku Gothic ProN W6" panose="020B0300000000000000" pitchFamily="34" charset="-128"/>
              </a:rPr>
              <a:t>業務委託関係の対話モデル</a:t>
            </a:r>
            <a:endParaRPr kumimoji="1" lang="en-US" altLang="ja-JP" sz="2400" b="1" dirty="0">
              <a:latin typeface="Hiragino Kaku Gothic ProN W6" panose="020B0300000000000000" pitchFamily="34" charset="-128"/>
              <a:ea typeface="Hiragino Kaku Gothic ProN W6" panose="020B0300000000000000" pitchFamily="34" charset="-128"/>
            </a:endParaRPr>
          </a:p>
          <a:p>
            <a:pPr marL="0" indent="0">
              <a:lnSpc>
                <a:spcPct val="100000"/>
              </a:lnSpc>
              <a:spcBef>
                <a:spcPts val="1200"/>
              </a:spcBef>
              <a:spcAft>
                <a:spcPts val="1200"/>
              </a:spcAft>
              <a:buNone/>
            </a:pPr>
            <a:r>
              <a:rPr kumimoji="1" lang="ja-JP" altLang="en-US" sz="2400"/>
              <a:t>依頼者</a:t>
            </a:r>
            <a:r>
              <a:rPr lang="ja-JP" altLang="en-US" sz="2400"/>
              <a:t>（</a:t>
            </a:r>
            <a:r>
              <a:rPr lang="en-US" altLang="ja-JP" sz="2400" dirty="0"/>
              <a:t>Customer</a:t>
            </a:r>
            <a:r>
              <a:rPr lang="ja-JP" altLang="en-US" sz="2400"/>
              <a:t>）と</a:t>
            </a:r>
            <a:br>
              <a:rPr lang="en-US" altLang="ja-JP" sz="2400" dirty="0"/>
            </a:br>
            <a:r>
              <a:rPr lang="ja-JP" altLang="en-US" sz="2400"/>
              <a:t>受託者（</a:t>
            </a:r>
            <a:r>
              <a:rPr lang="en-US" altLang="ja-JP" sz="2400" dirty="0"/>
              <a:t>Performer</a:t>
            </a:r>
            <a:r>
              <a:rPr lang="ja-JP" altLang="en-US" sz="2400"/>
              <a:t>）</a:t>
            </a:r>
            <a:r>
              <a:rPr kumimoji="1" lang="ja-JP" altLang="en-US" sz="2400"/>
              <a:t>の対話は</a:t>
            </a:r>
            <a:r>
              <a:rPr kumimoji="1" lang="en-US" altLang="ja-JP" sz="2400" dirty="0"/>
              <a:t>4</a:t>
            </a:r>
            <a:r>
              <a:rPr kumimoji="1" lang="ja-JP" altLang="en-US" sz="2400"/>
              <a:t>つのフェーズにモデル化できる</a:t>
            </a:r>
            <a:endParaRPr kumimoji="1" lang="en-US" altLang="ja-JP" sz="2400" dirty="0"/>
          </a:p>
          <a:p>
            <a:pPr marL="514350" indent="-514350">
              <a:lnSpc>
                <a:spcPct val="100000"/>
              </a:lnSpc>
              <a:buFont typeface="+mj-lt"/>
              <a:buAutoNum type="arabicPeriod"/>
            </a:pPr>
            <a:r>
              <a:rPr lang="en-US" altLang="ja-JP" sz="2400" dirty="0">
                <a:latin typeface="Hiragino Maru Gothic ProN W4" panose="020F0400000000000000" pitchFamily="34" charset="-128"/>
                <a:ea typeface="Hiragino Maru Gothic ProN W4" panose="020F0400000000000000" pitchFamily="34" charset="-128"/>
              </a:rPr>
              <a:t>Customer</a:t>
            </a:r>
            <a:r>
              <a:rPr lang="ja-JP" altLang="en-US" sz="2400">
                <a:latin typeface="Hiragino Maru Gothic ProN W4" panose="020F0400000000000000" pitchFamily="34" charset="-128"/>
                <a:ea typeface="Hiragino Maru Gothic ProN W4" panose="020F0400000000000000" pitchFamily="34" charset="-128"/>
              </a:rPr>
              <a:t>は</a:t>
            </a:r>
            <a:r>
              <a:rPr lang="en-US" altLang="ja-JP" sz="2400" dirty="0">
                <a:latin typeface="Hiragino Maru Gothic ProN W4" panose="020F0400000000000000" pitchFamily="34" charset="-128"/>
                <a:ea typeface="Hiragino Maru Gothic ProN W4" panose="020F0400000000000000" pitchFamily="34" charset="-128"/>
              </a:rPr>
              <a:t>Performer</a:t>
            </a:r>
            <a:r>
              <a:rPr lang="ja-JP" altLang="en-US" sz="2400">
                <a:latin typeface="Hiragino Maru Gothic ProN W4" panose="020F0400000000000000" pitchFamily="34" charset="-128"/>
                <a:ea typeface="Hiragino Maru Gothic ProN W4" panose="020F0400000000000000" pitchFamily="34" charset="-128"/>
              </a:rPr>
              <a:t>に業務を</a:t>
            </a:r>
            <a:r>
              <a:rPr lang="ja-JP" altLang="en-US" sz="2400">
                <a:solidFill>
                  <a:srgbClr val="C00000"/>
                </a:solidFill>
                <a:latin typeface="Hiragino Maru Gothic ProN W4" panose="020F0400000000000000" pitchFamily="34" charset="-128"/>
                <a:ea typeface="Hiragino Maru Gothic ProN W4" panose="020F0400000000000000" pitchFamily="34" charset="-128"/>
              </a:rPr>
              <a:t>「依頼」</a:t>
            </a:r>
            <a:r>
              <a:rPr lang="ja-JP" altLang="en-US" sz="2400">
                <a:latin typeface="Hiragino Maru Gothic ProN W4" panose="020F0400000000000000" pitchFamily="34" charset="-128"/>
                <a:ea typeface="Hiragino Maru Gothic ProN W4" panose="020F0400000000000000" pitchFamily="34" charset="-128"/>
              </a:rPr>
              <a:t>する</a:t>
            </a:r>
            <a:endParaRPr lang="en-US" altLang="ja-JP" sz="2400" dirty="0">
              <a:latin typeface="Hiragino Maru Gothic ProN W4" panose="020F0400000000000000" pitchFamily="34" charset="-128"/>
              <a:ea typeface="Hiragino Maru Gothic ProN W4" panose="020F0400000000000000" pitchFamily="34" charset="-128"/>
            </a:endParaRPr>
          </a:p>
          <a:p>
            <a:pPr marL="514350" indent="-514350">
              <a:lnSpc>
                <a:spcPct val="100000"/>
              </a:lnSpc>
              <a:buFont typeface="+mj-lt"/>
              <a:buAutoNum type="arabicPeriod"/>
            </a:pPr>
            <a:r>
              <a:rPr lang="en-US" altLang="ja-JP" sz="2400" dirty="0">
                <a:latin typeface="Hiragino Maru Gothic ProN W4" panose="020F0400000000000000" pitchFamily="34" charset="-128"/>
                <a:ea typeface="Hiragino Maru Gothic ProN W4" panose="020F0400000000000000" pitchFamily="34" charset="-128"/>
              </a:rPr>
              <a:t>Performer</a:t>
            </a:r>
            <a:r>
              <a:rPr kumimoji="1" lang="ja-JP" altLang="en-US" sz="2400">
                <a:latin typeface="Hiragino Maru Gothic ProN W4" panose="020F0400000000000000" pitchFamily="34" charset="-128"/>
                <a:ea typeface="Hiragino Maru Gothic ProN W4" panose="020F0400000000000000" pitchFamily="34" charset="-128"/>
              </a:rPr>
              <a:t>は受託条件を確認して</a:t>
            </a:r>
            <a:r>
              <a:rPr kumimoji="1" lang="ja-JP" altLang="en-US" sz="2400">
                <a:solidFill>
                  <a:srgbClr val="C00000"/>
                </a:solidFill>
                <a:latin typeface="Hiragino Maru Gothic ProN W4" panose="020F0400000000000000" pitchFamily="34" charset="-128"/>
                <a:ea typeface="Hiragino Maru Gothic ProN W4" panose="020F0400000000000000" pitchFamily="34" charset="-128"/>
              </a:rPr>
              <a:t>「約束」</a:t>
            </a:r>
            <a:r>
              <a:rPr kumimoji="1" lang="ja-JP" altLang="en-US" sz="2400">
                <a:latin typeface="Hiragino Maru Gothic ProN W4" panose="020F0400000000000000" pitchFamily="34" charset="-128"/>
                <a:ea typeface="Hiragino Maru Gothic ProN W4" panose="020F0400000000000000" pitchFamily="34" charset="-128"/>
              </a:rPr>
              <a:t>する</a:t>
            </a:r>
            <a:endParaRPr kumimoji="1" lang="en-US" altLang="ja-JP" sz="2400" dirty="0">
              <a:latin typeface="Hiragino Maru Gothic ProN W4" panose="020F0400000000000000" pitchFamily="34" charset="-128"/>
              <a:ea typeface="Hiragino Maru Gothic ProN W4" panose="020F0400000000000000" pitchFamily="34" charset="-128"/>
            </a:endParaRPr>
          </a:p>
          <a:p>
            <a:pPr marL="514350" indent="-514350">
              <a:lnSpc>
                <a:spcPct val="100000"/>
              </a:lnSpc>
              <a:buFont typeface="+mj-lt"/>
              <a:buAutoNum type="arabicPeriod"/>
            </a:pPr>
            <a:r>
              <a:rPr lang="en-US" altLang="ja-JP" sz="2400" dirty="0">
                <a:latin typeface="Hiragino Maru Gothic ProN W4" panose="020F0400000000000000" pitchFamily="34" charset="-128"/>
                <a:ea typeface="Hiragino Maru Gothic ProN W4" panose="020F0400000000000000" pitchFamily="34" charset="-128"/>
              </a:rPr>
              <a:t>Performer</a:t>
            </a:r>
            <a:r>
              <a:rPr kumimoji="1" lang="ja-JP" altLang="en-US" sz="2400">
                <a:latin typeface="Hiragino Maru Gothic ProN W4" panose="020F0400000000000000" pitchFamily="34" charset="-128"/>
                <a:ea typeface="Hiragino Maru Gothic ProN W4" panose="020F0400000000000000" pitchFamily="34" charset="-128"/>
              </a:rPr>
              <a:t>は依頼内容に基づいて</a:t>
            </a:r>
            <a:r>
              <a:rPr kumimoji="1" lang="ja-JP" altLang="en-US" sz="2400">
                <a:solidFill>
                  <a:srgbClr val="C00000"/>
                </a:solidFill>
                <a:latin typeface="Hiragino Maru Gothic ProN W4" panose="020F0400000000000000" pitchFamily="34" charset="-128"/>
                <a:ea typeface="Hiragino Maru Gothic ProN W4" panose="020F0400000000000000" pitchFamily="34" charset="-128"/>
              </a:rPr>
              <a:t>「実行」</a:t>
            </a:r>
            <a:r>
              <a:rPr kumimoji="1" lang="ja-JP" altLang="en-US" sz="2400">
                <a:latin typeface="Hiragino Maru Gothic ProN W4" panose="020F0400000000000000" pitchFamily="34" charset="-128"/>
                <a:ea typeface="Hiragino Maru Gothic ProN W4" panose="020F0400000000000000" pitchFamily="34" charset="-128"/>
              </a:rPr>
              <a:t>し、</a:t>
            </a:r>
            <a:br>
              <a:rPr kumimoji="1" lang="en-US" altLang="ja-JP" sz="2400" dirty="0">
                <a:latin typeface="Hiragino Maru Gothic ProN W4" panose="020F0400000000000000" pitchFamily="34" charset="-128"/>
                <a:ea typeface="Hiragino Maru Gothic ProN W4" panose="020F0400000000000000" pitchFamily="34" charset="-128"/>
              </a:rPr>
            </a:br>
            <a:r>
              <a:rPr kumimoji="1" lang="ja-JP" altLang="en-US" sz="2400">
                <a:latin typeface="Hiragino Maru Gothic ProN W4" panose="020F0400000000000000" pitchFamily="34" charset="-128"/>
                <a:ea typeface="Hiragino Maru Gothic ProN W4" panose="020F0400000000000000" pitchFamily="34" charset="-128"/>
              </a:rPr>
              <a:t>その結果を</a:t>
            </a:r>
            <a:r>
              <a:rPr kumimoji="1" lang="ja-JP" altLang="en-US" sz="2400">
                <a:solidFill>
                  <a:srgbClr val="C00000"/>
                </a:solidFill>
                <a:latin typeface="Hiragino Maru Gothic ProN W4" panose="020F0400000000000000" pitchFamily="34" charset="-128"/>
                <a:ea typeface="Hiragino Maru Gothic ProN W4" panose="020F0400000000000000" pitchFamily="34" charset="-128"/>
              </a:rPr>
              <a:t>「報告」</a:t>
            </a:r>
            <a:r>
              <a:rPr kumimoji="1" lang="ja-JP" altLang="en-US" sz="2400">
                <a:latin typeface="Hiragino Maru Gothic ProN W4" panose="020F0400000000000000" pitchFamily="34" charset="-128"/>
                <a:ea typeface="Hiragino Maru Gothic ProN W4" panose="020F0400000000000000" pitchFamily="34" charset="-128"/>
              </a:rPr>
              <a:t>する</a:t>
            </a:r>
            <a:endParaRPr kumimoji="1" lang="en-US" altLang="ja-JP" sz="2400" dirty="0">
              <a:latin typeface="Hiragino Maru Gothic ProN W4" panose="020F0400000000000000" pitchFamily="34" charset="-128"/>
              <a:ea typeface="Hiragino Maru Gothic ProN W4" panose="020F0400000000000000" pitchFamily="34" charset="-128"/>
            </a:endParaRPr>
          </a:p>
          <a:p>
            <a:pPr marL="514350" indent="-514350">
              <a:lnSpc>
                <a:spcPct val="100000"/>
              </a:lnSpc>
              <a:buFont typeface="+mj-lt"/>
              <a:buAutoNum type="arabicPeriod"/>
            </a:pPr>
            <a:r>
              <a:rPr lang="en-US" altLang="ja-JP" sz="2400" dirty="0">
                <a:latin typeface="Hiragino Maru Gothic ProN W4" panose="020F0400000000000000" pitchFamily="34" charset="-128"/>
                <a:ea typeface="Hiragino Maru Gothic ProN W4" panose="020F0400000000000000" pitchFamily="34" charset="-128"/>
              </a:rPr>
              <a:t>Customer</a:t>
            </a:r>
            <a:r>
              <a:rPr lang="ja-JP" altLang="en-US" sz="2400">
                <a:latin typeface="Hiragino Maru Gothic ProN W4" panose="020F0400000000000000" pitchFamily="34" charset="-128"/>
                <a:ea typeface="Hiragino Maru Gothic ProN W4" panose="020F0400000000000000" pitchFamily="34" charset="-128"/>
              </a:rPr>
              <a:t>はその結果に満足すれば</a:t>
            </a:r>
            <a:r>
              <a:rPr lang="ja-JP" altLang="en-US" sz="2400">
                <a:solidFill>
                  <a:srgbClr val="C00000"/>
                </a:solidFill>
                <a:latin typeface="Hiragino Maru Gothic ProN W4" panose="020F0400000000000000" pitchFamily="34" charset="-128"/>
                <a:ea typeface="Hiragino Maru Gothic ProN W4" panose="020F0400000000000000" pitchFamily="34" charset="-128"/>
              </a:rPr>
              <a:t>「検収」</a:t>
            </a:r>
            <a:r>
              <a:rPr lang="ja-JP" altLang="en-US" sz="2400">
                <a:latin typeface="Hiragino Maru Gothic ProN W4" panose="020F0400000000000000" pitchFamily="34" charset="-128"/>
                <a:ea typeface="Hiragino Maru Gothic ProN W4" panose="020F0400000000000000" pitchFamily="34" charset="-128"/>
              </a:rPr>
              <a:t>する</a:t>
            </a:r>
            <a:endParaRPr lang="en-US" altLang="ja-JP" sz="2400" dirty="0">
              <a:latin typeface="Hiragino Maru Gothic ProN W4" panose="020F0400000000000000" pitchFamily="34" charset="-128"/>
              <a:ea typeface="Hiragino Maru Gothic ProN W4" panose="020F0400000000000000" pitchFamily="34" charset="-128"/>
            </a:endParaRPr>
          </a:p>
        </p:txBody>
      </p:sp>
    </p:spTree>
    <p:extLst>
      <p:ext uri="{BB962C8B-B14F-4D97-AF65-F5344CB8AC3E}">
        <p14:creationId xmlns:p14="http://schemas.microsoft.com/office/powerpoint/2010/main" val="27112862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83EAC9A-2CA8-2F42-8A50-E89F826AE996}"/>
              </a:ext>
            </a:extLst>
          </p:cNvPr>
          <p:cNvSpPr>
            <a:spLocks noGrp="1"/>
          </p:cNvSpPr>
          <p:nvPr>
            <p:ph type="title"/>
          </p:nvPr>
        </p:nvSpPr>
        <p:spPr>
          <a:xfrm>
            <a:off x="1024128" y="585216"/>
            <a:ext cx="10329672" cy="1499616"/>
          </a:xfrm>
        </p:spPr>
        <p:txBody>
          <a:bodyPr anchor="t">
            <a:normAutofit/>
          </a:bodyPr>
          <a:lstStyle/>
          <a:p>
            <a:r>
              <a:rPr kumimoji="1" lang="ja-JP" altLang="en-US" sz="3600" b="1">
                <a:latin typeface="Hiragino Kaku Gothic ProN W6" panose="020B0300000000000000" pitchFamily="34" charset="-128"/>
                <a:ea typeface="Hiragino Kaku Gothic ProN W6" panose="020B0300000000000000" pitchFamily="34" charset="-128"/>
              </a:rPr>
              <a:t>一つにつながったシステムの最適化</a:t>
            </a:r>
          </a:p>
        </p:txBody>
      </p:sp>
      <p:sp>
        <p:nvSpPr>
          <p:cNvPr id="3" name="コンテンツ プレースホルダー 2">
            <a:extLst>
              <a:ext uri="{FF2B5EF4-FFF2-40B4-BE49-F238E27FC236}">
                <a16:creationId xmlns:a16="http://schemas.microsoft.com/office/drawing/2014/main" id="{DE0DC137-70CE-E94A-93E5-BE2DECA08A0A}"/>
              </a:ext>
            </a:extLst>
          </p:cNvPr>
          <p:cNvSpPr>
            <a:spLocks noGrp="1"/>
          </p:cNvSpPr>
          <p:nvPr>
            <p:ph idx="1"/>
          </p:nvPr>
        </p:nvSpPr>
        <p:spPr>
          <a:xfrm>
            <a:off x="838200" y="1411067"/>
            <a:ext cx="10515600" cy="5168152"/>
          </a:xfrm>
        </p:spPr>
        <p:txBody>
          <a:bodyPr>
            <a:normAutofit/>
          </a:bodyPr>
          <a:lstStyle/>
          <a:p>
            <a:pPr marL="266700" indent="-266700">
              <a:lnSpc>
                <a:spcPct val="100000"/>
              </a:lnSpc>
              <a:buClr>
                <a:schemeClr val="tx2">
                  <a:lumMod val="75000"/>
                </a:schemeClr>
              </a:buClr>
              <a:buSzPct val="100000"/>
              <a:buFont typeface="Wingdings" pitchFamily="2" charset="2"/>
              <a:buChar char="n"/>
            </a:pPr>
            <a:r>
              <a:rPr lang="ja-JP" altLang="en-US"/>
              <a:t>個別の最適化が全体のアウトプット向上にはつながらない</a:t>
            </a:r>
            <a:endParaRPr lang="en-US" altLang="ja-JP" dirty="0"/>
          </a:p>
          <a:p>
            <a:pPr marL="631825" lvl="1" indent="-266700">
              <a:lnSpc>
                <a:spcPct val="100000"/>
              </a:lnSpc>
              <a:buClr>
                <a:schemeClr val="tx2">
                  <a:lumMod val="75000"/>
                </a:schemeClr>
              </a:buClr>
            </a:pPr>
            <a:r>
              <a:rPr lang="ja-JP" altLang="en-US"/>
              <a:t>全ての要素で低減させ総計を見る経費削減的思考との違い</a:t>
            </a:r>
            <a:endParaRPr lang="en-US" altLang="ja-JP" dirty="0"/>
          </a:p>
          <a:p>
            <a:pPr marL="631825" lvl="1" indent="-266700">
              <a:lnSpc>
                <a:spcPct val="100000"/>
              </a:lnSpc>
              <a:spcAft>
                <a:spcPts val="200"/>
              </a:spcAft>
              <a:buClr>
                <a:schemeClr val="tx2">
                  <a:lumMod val="75000"/>
                </a:schemeClr>
              </a:buClr>
            </a:pPr>
            <a:r>
              <a:rPr lang="ja-JP" altLang="en-US"/>
              <a:t>全体のアウトプットを決めるのは</a:t>
            </a:r>
            <a:r>
              <a:rPr lang="ja-JP" altLang="en-US">
                <a:solidFill>
                  <a:srgbClr val="C00000"/>
                </a:solidFill>
              </a:rPr>
              <a:t>“ボトルネック“</a:t>
            </a:r>
            <a:endParaRPr lang="en-US" altLang="ja-JP" dirty="0">
              <a:solidFill>
                <a:srgbClr val="C00000"/>
              </a:solidFill>
            </a:endParaRPr>
          </a:p>
          <a:p>
            <a:pPr marL="266700" indent="-266700">
              <a:lnSpc>
                <a:spcPct val="100000"/>
              </a:lnSpc>
              <a:buClr>
                <a:schemeClr val="tx2">
                  <a:lumMod val="75000"/>
                </a:schemeClr>
              </a:buClr>
              <a:buSzPct val="100000"/>
              <a:buFont typeface="Wingdings" pitchFamily="2" charset="2"/>
              <a:buChar char="n"/>
            </a:pPr>
            <a:r>
              <a:rPr lang="ja-JP" altLang="en-US"/>
              <a:t>全体をみて、</a:t>
            </a:r>
            <a:r>
              <a:rPr lang="ja-JP" altLang="en-US">
                <a:solidFill>
                  <a:srgbClr val="C00000"/>
                </a:solidFill>
              </a:rPr>
              <a:t>ボトルネック</a:t>
            </a:r>
            <a:r>
              <a:rPr lang="ja-JP" altLang="en-US"/>
              <a:t>を見つけ対処する、それを繰り返す</a:t>
            </a:r>
            <a:endParaRPr lang="en-US" altLang="ja-JP" dirty="0"/>
          </a:p>
          <a:p>
            <a:pPr lvl="1" indent="0">
              <a:lnSpc>
                <a:spcPct val="100000"/>
              </a:lnSpc>
              <a:buClr>
                <a:schemeClr val="tx2">
                  <a:lumMod val="75000"/>
                </a:schemeClr>
              </a:buClr>
              <a:buNone/>
            </a:pPr>
            <a:r>
              <a:rPr lang="ja-JP" altLang="en-US"/>
              <a:t>➡︎</a:t>
            </a:r>
            <a:r>
              <a:rPr lang="en-US" altLang="ja-JP" dirty="0"/>
              <a:t> </a:t>
            </a:r>
            <a:r>
              <a:rPr lang="ja-JP" altLang="en-US"/>
              <a:t>一度で終わりではなく、継続する仕組みを作る</a:t>
            </a:r>
          </a:p>
        </p:txBody>
      </p:sp>
      <p:grpSp>
        <p:nvGrpSpPr>
          <p:cNvPr id="23" name="グループ化 22">
            <a:extLst>
              <a:ext uri="{FF2B5EF4-FFF2-40B4-BE49-F238E27FC236}">
                <a16:creationId xmlns:a16="http://schemas.microsoft.com/office/drawing/2014/main" id="{C3719FBD-C692-7B47-B7B3-5F0959550B1E}"/>
              </a:ext>
            </a:extLst>
          </p:cNvPr>
          <p:cNvGrpSpPr/>
          <p:nvPr/>
        </p:nvGrpSpPr>
        <p:grpSpPr>
          <a:xfrm>
            <a:off x="838200" y="3958373"/>
            <a:ext cx="10424629" cy="1862300"/>
            <a:chOff x="34563" y="4203051"/>
            <a:chExt cx="11705259" cy="2267197"/>
          </a:xfrm>
        </p:grpSpPr>
        <p:grpSp>
          <p:nvGrpSpPr>
            <p:cNvPr id="18" name="グループ化 17">
              <a:extLst>
                <a:ext uri="{FF2B5EF4-FFF2-40B4-BE49-F238E27FC236}">
                  <a16:creationId xmlns:a16="http://schemas.microsoft.com/office/drawing/2014/main" id="{5CE928DA-BB96-4A4A-A0CB-E88D28D661A4}"/>
                </a:ext>
              </a:extLst>
            </p:cNvPr>
            <p:cNvGrpSpPr/>
            <p:nvPr/>
          </p:nvGrpSpPr>
          <p:grpSpPr>
            <a:xfrm>
              <a:off x="671332" y="4398380"/>
              <a:ext cx="10382491" cy="2071868"/>
              <a:chOff x="671332" y="4398380"/>
              <a:chExt cx="10382491" cy="2071868"/>
            </a:xfrm>
          </p:grpSpPr>
          <p:sp>
            <p:nvSpPr>
              <p:cNvPr id="14" name="角丸四角形 13">
                <a:extLst>
                  <a:ext uri="{FF2B5EF4-FFF2-40B4-BE49-F238E27FC236}">
                    <a16:creationId xmlns:a16="http://schemas.microsoft.com/office/drawing/2014/main" id="{15047518-A814-2644-B46F-1B6608CC9AC3}"/>
                  </a:ext>
                </a:extLst>
              </p:cNvPr>
              <p:cNvSpPr/>
              <p:nvPr/>
            </p:nvSpPr>
            <p:spPr>
              <a:xfrm>
                <a:off x="2144210" y="4670377"/>
                <a:ext cx="7338349" cy="1551008"/>
              </a:xfrm>
              <a:prstGeom prst="roundRect">
                <a:avLst/>
              </a:prstGeom>
              <a:solidFill>
                <a:schemeClr val="accent6">
                  <a:lumMod val="20000"/>
                  <a:lumOff val="80000"/>
                </a:schemeClr>
              </a:solid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5" name="八角形 4">
                <a:extLst>
                  <a:ext uri="{FF2B5EF4-FFF2-40B4-BE49-F238E27FC236}">
                    <a16:creationId xmlns:a16="http://schemas.microsoft.com/office/drawing/2014/main" id="{528FF978-7282-6D4C-9720-16276BB24BD4}"/>
                  </a:ext>
                </a:extLst>
              </p:cNvPr>
              <p:cNvSpPr/>
              <p:nvPr/>
            </p:nvSpPr>
            <p:spPr>
              <a:xfrm>
                <a:off x="2390534" y="4953960"/>
                <a:ext cx="1076445" cy="1076446"/>
              </a:xfrm>
              <a:prstGeom prst="octagon">
                <a:avLst/>
              </a:prstGeom>
              <a:solidFill>
                <a:schemeClr val="tx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Hiragino Maru Gothic Pro W4" panose="020F0400000000000000" pitchFamily="34" charset="-128"/>
                    <a:ea typeface="Hiragino Maru Gothic Pro W4" panose="020F0400000000000000" pitchFamily="34" charset="-128"/>
                  </a:rPr>
                  <a:t>20</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6" name="八角形 5">
                <a:extLst>
                  <a:ext uri="{FF2B5EF4-FFF2-40B4-BE49-F238E27FC236}">
                    <a16:creationId xmlns:a16="http://schemas.microsoft.com/office/drawing/2014/main" id="{CAE1C24E-77BB-C043-8E84-5C77D0B3BAAD}"/>
                  </a:ext>
                </a:extLst>
              </p:cNvPr>
              <p:cNvSpPr/>
              <p:nvPr/>
            </p:nvSpPr>
            <p:spPr>
              <a:xfrm>
                <a:off x="4011836" y="5011838"/>
                <a:ext cx="900896" cy="902825"/>
              </a:xfrm>
              <a:prstGeom prst="octagon">
                <a:avLst/>
              </a:prstGeom>
              <a:solidFill>
                <a:schemeClr val="tx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Hiragino Maru Gothic Pro W4" panose="020F0400000000000000" pitchFamily="34" charset="-128"/>
                    <a:ea typeface="Hiragino Maru Gothic Pro W4" panose="020F0400000000000000" pitchFamily="34" charset="-128"/>
                  </a:rPr>
                  <a:t>15</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7" name="八角形 6">
                <a:extLst>
                  <a:ext uri="{FF2B5EF4-FFF2-40B4-BE49-F238E27FC236}">
                    <a16:creationId xmlns:a16="http://schemas.microsoft.com/office/drawing/2014/main" id="{35375CD7-705C-EA49-8DD9-DC3286087C45}"/>
                  </a:ext>
                </a:extLst>
              </p:cNvPr>
              <p:cNvSpPr/>
              <p:nvPr/>
            </p:nvSpPr>
            <p:spPr>
              <a:xfrm>
                <a:off x="5453606" y="5104432"/>
                <a:ext cx="763491" cy="717631"/>
              </a:xfrm>
              <a:prstGeom prst="octagon">
                <a:avLst/>
              </a:prstGeom>
              <a:solidFill>
                <a:schemeClr val="tx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Hiragino Maru Gothic Pro W4" panose="020F0400000000000000" pitchFamily="34" charset="-128"/>
                    <a:ea typeface="Hiragino Maru Gothic Pro W4" panose="020F0400000000000000" pitchFamily="34" charset="-128"/>
                  </a:rPr>
                  <a:t>10</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8" name="八角形 7">
                <a:extLst>
                  <a:ext uri="{FF2B5EF4-FFF2-40B4-BE49-F238E27FC236}">
                    <a16:creationId xmlns:a16="http://schemas.microsoft.com/office/drawing/2014/main" id="{8DCAD19D-F56D-C24A-BD60-FAF265CF3269}"/>
                  </a:ext>
                </a:extLst>
              </p:cNvPr>
              <p:cNvSpPr/>
              <p:nvPr/>
            </p:nvSpPr>
            <p:spPr>
              <a:xfrm>
                <a:off x="6742614" y="4953960"/>
                <a:ext cx="991563" cy="983847"/>
              </a:xfrm>
              <a:prstGeom prst="octagon">
                <a:avLst/>
              </a:prstGeom>
              <a:solidFill>
                <a:schemeClr val="tx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latin typeface="Hiragino Maru Gothic Pro W4" panose="020F0400000000000000" pitchFamily="34" charset="-128"/>
                    <a:ea typeface="Hiragino Maru Gothic Pro W4" panose="020F0400000000000000" pitchFamily="34" charset="-128"/>
                  </a:rPr>
                  <a:t>18</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9" name="八角形 8">
                <a:extLst>
                  <a:ext uri="{FF2B5EF4-FFF2-40B4-BE49-F238E27FC236}">
                    <a16:creationId xmlns:a16="http://schemas.microsoft.com/office/drawing/2014/main" id="{B317B331-4EC9-B145-9401-A42B74C3BB05}"/>
                  </a:ext>
                </a:extLst>
              </p:cNvPr>
              <p:cNvSpPr/>
              <p:nvPr/>
            </p:nvSpPr>
            <p:spPr>
              <a:xfrm>
                <a:off x="8303626" y="5040768"/>
                <a:ext cx="827108" cy="810227"/>
              </a:xfrm>
              <a:prstGeom prst="octagon">
                <a:avLst/>
              </a:prstGeom>
              <a:solidFill>
                <a:schemeClr val="tx2"/>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Hiragino Maru Gothic Pro W4" panose="020F0400000000000000" pitchFamily="34" charset="-128"/>
                    <a:ea typeface="Hiragino Maru Gothic Pro W4" panose="020F0400000000000000" pitchFamily="34" charset="-128"/>
                  </a:rPr>
                  <a:t>13</a:t>
                </a: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10" name="右矢印 9">
                <a:extLst>
                  <a:ext uri="{FF2B5EF4-FFF2-40B4-BE49-F238E27FC236}">
                    <a16:creationId xmlns:a16="http://schemas.microsoft.com/office/drawing/2014/main" id="{95496CC6-6645-D24D-8CFB-FA23FF0537D7}"/>
                  </a:ext>
                </a:extLst>
              </p:cNvPr>
              <p:cNvSpPr/>
              <p:nvPr/>
            </p:nvSpPr>
            <p:spPr>
              <a:xfrm>
                <a:off x="3537393" y="5278051"/>
                <a:ext cx="375454" cy="428263"/>
              </a:xfrm>
              <a:prstGeom prst="rightArrow">
                <a:avLst/>
              </a:prstGeom>
              <a:solidFill>
                <a:srgbClr val="FFFF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11" name="右矢印 10">
                <a:extLst>
                  <a:ext uri="{FF2B5EF4-FFF2-40B4-BE49-F238E27FC236}">
                    <a16:creationId xmlns:a16="http://schemas.microsoft.com/office/drawing/2014/main" id="{CBAEDF37-E868-5F40-AD88-8E6DF8D4CD23}"/>
                  </a:ext>
                </a:extLst>
              </p:cNvPr>
              <p:cNvSpPr/>
              <p:nvPr/>
            </p:nvSpPr>
            <p:spPr>
              <a:xfrm>
                <a:off x="4983146" y="5249117"/>
                <a:ext cx="375454" cy="428263"/>
              </a:xfrm>
              <a:prstGeom prst="rightArrow">
                <a:avLst/>
              </a:prstGeom>
              <a:solidFill>
                <a:srgbClr val="FFFF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12" name="右矢印 11">
                <a:extLst>
                  <a:ext uri="{FF2B5EF4-FFF2-40B4-BE49-F238E27FC236}">
                    <a16:creationId xmlns:a16="http://schemas.microsoft.com/office/drawing/2014/main" id="{A0A27D51-0F11-A348-A34F-EAF59A88E63B}"/>
                  </a:ext>
                </a:extLst>
              </p:cNvPr>
              <p:cNvSpPr/>
              <p:nvPr/>
            </p:nvSpPr>
            <p:spPr>
              <a:xfrm>
                <a:off x="6268171" y="5249115"/>
                <a:ext cx="375454" cy="428263"/>
              </a:xfrm>
              <a:prstGeom prst="rightArrow">
                <a:avLst/>
              </a:prstGeom>
              <a:solidFill>
                <a:srgbClr val="FFFF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13" name="右矢印 12">
                <a:extLst>
                  <a:ext uri="{FF2B5EF4-FFF2-40B4-BE49-F238E27FC236}">
                    <a16:creationId xmlns:a16="http://schemas.microsoft.com/office/drawing/2014/main" id="{04CC9360-F58A-BC40-A744-56305DE40582}"/>
                  </a:ext>
                </a:extLst>
              </p:cNvPr>
              <p:cNvSpPr/>
              <p:nvPr/>
            </p:nvSpPr>
            <p:spPr>
              <a:xfrm>
                <a:off x="7833166" y="5231751"/>
                <a:ext cx="375454" cy="428263"/>
              </a:xfrm>
              <a:prstGeom prst="rightArrow">
                <a:avLst/>
              </a:prstGeom>
              <a:solidFill>
                <a:srgbClr val="FFFF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latin typeface="Hiragino Maru Gothic Pro W4" panose="020F0400000000000000" pitchFamily="34" charset="-128"/>
                  <a:ea typeface="Hiragino Maru Gothic Pro W4" panose="020F0400000000000000" pitchFamily="34" charset="-128"/>
                </a:endParaRPr>
              </a:p>
            </p:txBody>
          </p:sp>
          <p:sp>
            <p:nvSpPr>
              <p:cNvPr id="15" name="ホームベース 14">
                <a:extLst>
                  <a:ext uri="{FF2B5EF4-FFF2-40B4-BE49-F238E27FC236}">
                    <a16:creationId xmlns:a16="http://schemas.microsoft.com/office/drawing/2014/main" id="{B38336DB-91AA-914F-BF39-FDED6FEBE5BF}"/>
                  </a:ext>
                </a:extLst>
              </p:cNvPr>
              <p:cNvSpPr/>
              <p:nvPr/>
            </p:nvSpPr>
            <p:spPr>
              <a:xfrm>
                <a:off x="1003499" y="5127575"/>
                <a:ext cx="1041722" cy="665546"/>
              </a:xfrm>
              <a:prstGeom prst="homePlate">
                <a:avLst/>
              </a:prstGeom>
              <a:solidFill>
                <a:schemeClr val="accent4">
                  <a:lumMod val="20000"/>
                  <a:lumOff val="80000"/>
                </a:schemeClr>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accent1">
                        <a:lumMod val="50000"/>
                      </a:schemeClr>
                    </a:solidFill>
                    <a:latin typeface="Hiragino Maru Gothic Pro W4" panose="020F0400000000000000" pitchFamily="34" charset="-128"/>
                    <a:ea typeface="Hiragino Maru Gothic Pro W4" panose="020F0400000000000000" pitchFamily="34" charset="-128"/>
                  </a:rPr>
                  <a:t>Input</a:t>
                </a:r>
                <a:endParaRPr kumimoji="1" lang="ja-JP" altLang="en-US">
                  <a:solidFill>
                    <a:schemeClr val="accent1">
                      <a:lumMod val="50000"/>
                    </a:schemeClr>
                  </a:solidFill>
                  <a:latin typeface="Hiragino Maru Gothic Pro W4" panose="020F0400000000000000" pitchFamily="34" charset="-128"/>
                  <a:ea typeface="Hiragino Maru Gothic Pro W4" panose="020F0400000000000000" pitchFamily="34" charset="-128"/>
                </a:endParaRPr>
              </a:p>
            </p:txBody>
          </p:sp>
          <p:sp>
            <p:nvSpPr>
              <p:cNvPr id="16" name="ホームベース 15">
                <a:extLst>
                  <a:ext uri="{FF2B5EF4-FFF2-40B4-BE49-F238E27FC236}">
                    <a16:creationId xmlns:a16="http://schemas.microsoft.com/office/drawing/2014/main" id="{CF35C0B6-7F80-F54E-A469-B1980AFF8957}"/>
                  </a:ext>
                </a:extLst>
              </p:cNvPr>
              <p:cNvSpPr/>
              <p:nvPr/>
            </p:nvSpPr>
            <p:spPr>
              <a:xfrm>
                <a:off x="9605459" y="5127575"/>
                <a:ext cx="1349979" cy="665546"/>
              </a:xfrm>
              <a:prstGeom prst="homePlate">
                <a:avLst/>
              </a:prstGeom>
              <a:solidFill>
                <a:schemeClr val="accent2">
                  <a:lumMod val="20000"/>
                  <a:lumOff val="8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accent1">
                        <a:lumMod val="50000"/>
                      </a:schemeClr>
                    </a:solidFill>
                    <a:latin typeface="Hiragino Maru Gothic Pro W4" panose="020F0400000000000000" pitchFamily="34" charset="-128"/>
                    <a:ea typeface="Hiragino Maru Gothic Pro W4" panose="020F0400000000000000" pitchFamily="34" charset="-128"/>
                  </a:rPr>
                  <a:t>Out</a:t>
                </a:r>
                <a:r>
                  <a:rPr kumimoji="1" lang="en-US" altLang="ja-JP" dirty="0">
                    <a:solidFill>
                      <a:schemeClr val="accent1">
                        <a:lumMod val="50000"/>
                      </a:schemeClr>
                    </a:solidFill>
                    <a:latin typeface="Hiragino Maru Gothic Pro W4" panose="020F0400000000000000" pitchFamily="34" charset="-128"/>
                    <a:ea typeface="Hiragino Maru Gothic Pro W4" panose="020F0400000000000000" pitchFamily="34" charset="-128"/>
                  </a:rPr>
                  <a:t>put</a:t>
                </a:r>
                <a:endParaRPr kumimoji="1" lang="ja-JP" altLang="en-US">
                  <a:solidFill>
                    <a:schemeClr val="accent1">
                      <a:lumMod val="50000"/>
                    </a:schemeClr>
                  </a:solidFill>
                  <a:latin typeface="Hiragino Maru Gothic Pro W4" panose="020F0400000000000000" pitchFamily="34" charset="-128"/>
                  <a:ea typeface="Hiragino Maru Gothic Pro W4" panose="020F0400000000000000" pitchFamily="34" charset="-128"/>
                </a:endParaRPr>
              </a:p>
            </p:txBody>
          </p:sp>
          <p:sp>
            <p:nvSpPr>
              <p:cNvPr id="17" name="正方形/長方形 16">
                <a:extLst>
                  <a:ext uri="{FF2B5EF4-FFF2-40B4-BE49-F238E27FC236}">
                    <a16:creationId xmlns:a16="http://schemas.microsoft.com/office/drawing/2014/main" id="{B9817A1F-37A3-F54F-AAE9-2CA8D82A1CF3}"/>
                  </a:ext>
                </a:extLst>
              </p:cNvPr>
              <p:cNvSpPr/>
              <p:nvPr/>
            </p:nvSpPr>
            <p:spPr>
              <a:xfrm>
                <a:off x="671332" y="4398380"/>
                <a:ext cx="10382491" cy="2071868"/>
              </a:xfrm>
              <a:prstGeom prst="rect">
                <a:avLst/>
              </a:prstGeom>
              <a:noFill/>
              <a:ln w="3810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9" name="図 18">
              <a:extLst>
                <a:ext uri="{FF2B5EF4-FFF2-40B4-BE49-F238E27FC236}">
                  <a16:creationId xmlns:a16="http://schemas.microsoft.com/office/drawing/2014/main" id="{D85EE767-D1C5-BF47-96F2-B23C3A2F8AB1}"/>
                </a:ext>
              </a:extLst>
            </p:cNvPr>
            <p:cNvPicPr>
              <a:picLocks noChangeAspect="1"/>
            </p:cNvPicPr>
            <p:nvPr/>
          </p:nvPicPr>
          <p:blipFill>
            <a:blip r:embed="rId2"/>
            <a:stretch>
              <a:fillRect/>
            </a:stretch>
          </p:blipFill>
          <p:spPr>
            <a:xfrm>
              <a:off x="34563" y="4237771"/>
              <a:ext cx="1041400" cy="1028700"/>
            </a:xfrm>
            <a:prstGeom prst="rect">
              <a:avLst/>
            </a:prstGeom>
          </p:spPr>
        </p:pic>
        <p:pic>
          <p:nvPicPr>
            <p:cNvPr id="20" name="図 19">
              <a:extLst>
                <a:ext uri="{FF2B5EF4-FFF2-40B4-BE49-F238E27FC236}">
                  <a16:creationId xmlns:a16="http://schemas.microsoft.com/office/drawing/2014/main" id="{D77E842F-DC72-B540-B9D9-9DAD9694BA87}"/>
                </a:ext>
              </a:extLst>
            </p:cNvPr>
            <p:cNvPicPr>
              <a:picLocks noChangeAspect="1"/>
            </p:cNvPicPr>
            <p:nvPr/>
          </p:nvPicPr>
          <p:blipFill>
            <a:blip r:embed="rId2"/>
            <a:stretch>
              <a:fillRect/>
            </a:stretch>
          </p:blipFill>
          <p:spPr>
            <a:xfrm>
              <a:off x="10698422" y="4203051"/>
              <a:ext cx="1041400" cy="1028700"/>
            </a:xfrm>
            <a:prstGeom prst="rect">
              <a:avLst/>
            </a:prstGeom>
          </p:spPr>
        </p:pic>
        <p:sp>
          <p:nvSpPr>
            <p:cNvPr id="21" name="テキスト ボックス 20">
              <a:extLst>
                <a:ext uri="{FF2B5EF4-FFF2-40B4-BE49-F238E27FC236}">
                  <a16:creationId xmlns:a16="http://schemas.microsoft.com/office/drawing/2014/main" id="{71CD342D-BA45-2743-BE04-6D1C65BFED8E}"/>
                </a:ext>
              </a:extLst>
            </p:cNvPr>
            <p:cNvSpPr txBox="1"/>
            <p:nvPr/>
          </p:nvSpPr>
          <p:spPr>
            <a:xfrm>
              <a:off x="9872933" y="4485978"/>
              <a:ext cx="915635" cy="276999"/>
            </a:xfrm>
            <a:prstGeom prst="rect">
              <a:avLst/>
            </a:prstGeom>
            <a:noFill/>
          </p:spPr>
          <p:txBody>
            <a:bodyPr wrap="none" rtlCol="0">
              <a:spAutoFit/>
            </a:bodyPr>
            <a:lstStyle/>
            <a:p>
              <a:r>
                <a:rPr kumimoji="1" lang="en-US" altLang="ja-JP" sz="1200" dirty="0">
                  <a:solidFill>
                    <a:schemeClr val="accent1">
                      <a:lumMod val="50000"/>
                    </a:schemeClr>
                  </a:solidFill>
                  <a:latin typeface="Hiragino Maru Gothic Pro W4" panose="020F0400000000000000" pitchFamily="34" charset="-128"/>
                  <a:ea typeface="Hiragino Maru Gothic Pro W4" panose="020F0400000000000000" pitchFamily="34" charset="-128"/>
                </a:rPr>
                <a:t>Customer</a:t>
              </a:r>
              <a:endParaRPr kumimoji="1" lang="ja-JP" altLang="en-US" sz="1200">
                <a:solidFill>
                  <a:schemeClr val="accent1">
                    <a:lumMod val="50000"/>
                  </a:schemeClr>
                </a:solidFill>
                <a:latin typeface="Hiragino Maru Gothic Pro W4" panose="020F0400000000000000" pitchFamily="34" charset="-128"/>
                <a:ea typeface="Hiragino Maru Gothic Pro W4" panose="020F0400000000000000" pitchFamily="34" charset="-128"/>
              </a:endParaRPr>
            </a:p>
          </p:txBody>
        </p:sp>
        <p:sp>
          <p:nvSpPr>
            <p:cNvPr id="22" name="テキスト ボックス 21">
              <a:extLst>
                <a:ext uri="{FF2B5EF4-FFF2-40B4-BE49-F238E27FC236}">
                  <a16:creationId xmlns:a16="http://schemas.microsoft.com/office/drawing/2014/main" id="{32840A12-79C2-E64B-9BD0-8A4E224DF896}"/>
                </a:ext>
              </a:extLst>
            </p:cNvPr>
            <p:cNvSpPr txBox="1"/>
            <p:nvPr/>
          </p:nvSpPr>
          <p:spPr>
            <a:xfrm>
              <a:off x="1008519" y="4531877"/>
              <a:ext cx="915635" cy="276999"/>
            </a:xfrm>
            <a:prstGeom prst="rect">
              <a:avLst/>
            </a:prstGeom>
            <a:noFill/>
          </p:spPr>
          <p:txBody>
            <a:bodyPr wrap="none" rtlCol="0">
              <a:spAutoFit/>
            </a:bodyPr>
            <a:lstStyle/>
            <a:p>
              <a:r>
                <a:rPr kumimoji="1" lang="en-US" altLang="ja-JP" sz="1200" dirty="0">
                  <a:solidFill>
                    <a:schemeClr val="accent1">
                      <a:lumMod val="50000"/>
                    </a:schemeClr>
                  </a:solidFill>
                  <a:latin typeface="Hiragino Maru Gothic Pro W4" panose="020F0400000000000000" pitchFamily="34" charset="-128"/>
                  <a:ea typeface="Hiragino Maru Gothic Pro W4" panose="020F0400000000000000" pitchFamily="34" charset="-128"/>
                </a:rPr>
                <a:t>Customer</a:t>
              </a:r>
              <a:endParaRPr kumimoji="1" lang="ja-JP" altLang="en-US" sz="1200">
                <a:solidFill>
                  <a:schemeClr val="accent1">
                    <a:lumMod val="50000"/>
                  </a:schemeClr>
                </a:solidFill>
                <a:latin typeface="Hiragino Maru Gothic Pro W4" panose="020F0400000000000000" pitchFamily="34" charset="-128"/>
                <a:ea typeface="Hiragino Maru Gothic Pro W4" panose="020F0400000000000000" pitchFamily="34" charset="-128"/>
              </a:endParaRPr>
            </a:p>
          </p:txBody>
        </p:sp>
      </p:grpSp>
      <p:sp>
        <p:nvSpPr>
          <p:cNvPr id="24" name="テキスト ボックス 23">
            <a:extLst>
              <a:ext uri="{FF2B5EF4-FFF2-40B4-BE49-F238E27FC236}">
                <a16:creationId xmlns:a16="http://schemas.microsoft.com/office/drawing/2014/main" id="{A4887AFC-95DB-E649-AA10-554B782B58A3}"/>
              </a:ext>
            </a:extLst>
          </p:cNvPr>
          <p:cNvSpPr txBox="1"/>
          <p:nvPr/>
        </p:nvSpPr>
        <p:spPr>
          <a:xfrm>
            <a:off x="7356231" y="5995785"/>
            <a:ext cx="4344459" cy="276999"/>
          </a:xfrm>
          <a:prstGeom prst="rect">
            <a:avLst/>
          </a:prstGeom>
          <a:noFill/>
        </p:spPr>
        <p:txBody>
          <a:bodyPr wrap="none" rtlCol="0">
            <a:spAutoFit/>
          </a:bodyPr>
          <a:lstStyle/>
          <a:p>
            <a:r>
              <a:rPr lang="ja-JP" altLang="en-US" sz="1200">
                <a:latin typeface="Hiragino Maru Gothic Pro W4" panose="020F0400000000000000" pitchFamily="34" charset="-128"/>
                <a:ea typeface="Hiragino Maru Gothic Pro W4" panose="020F0400000000000000" pitchFamily="34" charset="-128"/>
              </a:rPr>
              <a:t>出典：岸良裕司氏「全体最適のマネジメント理論</a:t>
            </a:r>
            <a:r>
              <a:rPr lang="en-US" altLang="ja-JP" sz="1200" dirty="0">
                <a:latin typeface="Hiragino Maru Gothic Pro W4" panose="020F0400000000000000" pitchFamily="34" charset="-128"/>
                <a:ea typeface="Hiragino Maru Gothic Pro W4" panose="020F0400000000000000" pitchFamily="34" charset="-128"/>
              </a:rPr>
              <a:t>TOC</a:t>
            </a:r>
            <a:r>
              <a:rPr lang="ja-JP" altLang="en-US" sz="1200">
                <a:latin typeface="Hiragino Maru Gothic Pro W4" panose="020F0400000000000000" pitchFamily="34" charset="-128"/>
                <a:ea typeface="Hiragino Maru Gothic Pro W4" panose="020F0400000000000000" pitchFamily="34" charset="-128"/>
              </a:rPr>
              <a:t>」より</a:t>
            </a:r>
            <a:endParaRPr lang="en-US" altLang="ja-JP" sz="1200" dirty="0">
              <a:latin typeface="Hiragino Maru Gothic Pro W4" panose="020F0400000000000000" pitchFamily="34" charset="-128"/>
              <a:ea typeface="Hiragino Maru Gothic Pro W4" panose="020F0400000000000000" pitchFamily="34" charset="-128"/>
            </a:endParaRPr>
          </a:p>
        </p:txBody>
      </p:sp>
      <p:sp>
        <p:nvSpPr>
          <p:cNvPr id="4" name="八角形 3">
            <a:extLst>
              <a:ext uri="{FF2B5EF4-FFF2-40B4-BE49-F238E27FC236}">
                <a16:creationId xmlns:a16="http://schemas.microsoft.com/office/drawing/2014/main" id="{6CAC78CB-75DA-448B-0EBF-FFDD7049644B}"/>
              </a:ext>
            </a:extLst>
          </p:cNvPr>
          <p:cNvSpPr/>
          <p:nvPr/>
        </p:nvSpPr>
        <p:spPr>
          <a:xfrm>
            <a:off x="10524703" y="5039739"/>
            <a:ext cx="679960" cy="589470"/>
          </a:xfrm>
          <a:prstGeom prst="octagon">
            <a:avLst/>
          </a:prstGeom>
          <a:solidFill>
            <a:srgbClr val="C00000"/>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latin typeface="Hiragino Maru Gothic Pro W4" panose="020F0400000000000000" pitchFamily="34" charset="-128"/>
                <a:ea typeface="Hiragino Maru Gothic Pro W4" panose="020F0400000000000000" pitchFamily="34" charset="-128"/>
              </a:rPr>
              <a:t>10</a:t>
            </a:r>
            <a:endParaRPr kumimoji="1" lang="ja-JP" altLang="en-US">
              <a:latin typeface="Hiragino Maru Gothic Pro W4" panose="020F0400000000000000" pitchFamily="34" charset="-128"/>
              <a:ea typeface="Hiragino Maru Gothic Pro W4" panose="020F0400000000000000" pitchFamily="34" charset="-128"/>
            </a:endParaRPr>
          </a:p>
        </p:txBody>
      </p:sp>
    </p:spTree>
    <p:extLst>
      <p:ext uri="{BB962C8B-B14F-4D97-AF65-F5344CB8AC3E}">
        <p14:creationId xmlns:p14="http://schemas.microsoft.com/office/powerpoint/2010/main" val="236788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ABD987-4D67-8160-4BD9-6CDD7BE7BDD4}"/>
              </a:ext>
            </a:extLst>
          </p:cNvPr>
          <p:cNvSpPr>
            <a:spLocks noGrp="1"/>
          </p:cNvSpPr>
          <p:nvPr>
            <p:ph type="title"/>
          </p:nvPr>
        </p:nvSpPr>
        <p:spPr/>
        <p:txBody>
          <a:bodyPr/>
          <a:lstStyle/>
          <a:p>
            <a:r>
              <a:rPr kumimoji="1" lang="ja-JP" altLang="en-US"/>
              <a:t>“仕事“；仕事するプロセス</a:t>
            </a:r>
          </a:p>
        </p:txBody>
      </p:sp>
      <p:sp>
        <p:nvSpPr>
          <p:cNvPr id="3" name="コンテンツ プレースホルダー 2">
            <a:extLst>
              <a:ext uri="{FF2B5EF4-FFF2-40B4-BE49-F238E27FC236}">
                <a16:creationId xmlns:a16="http://schemas.microsoft.com/office/drawing/2014/main" id="{F3D56B30-B131-A69C-B60F-35D346DD2C67}"/>
              </a:ext>
            </a:extLst>
          </p:cNvPr>
          <p:cNvSpPr>
            <a:spLocks noGrp="1"/>
          </p:cNvSpPr>
          <p:nvPr>
            <p:ph idx="1"/>
          </p:nvPr>
        </p:nvSpPr>
        <p:spPr>
          <a:xfrm>
            <a:off x="723054" y="1518127"/>
            <a:ext cx="10515600" cy="5112965"/>
          </a:xfrm>
        </p:spPr>
        <p:txBody>
          <a:bodyPr>
            <a:normAutofit/>
          </a:bodyPr>
          <a:lstStyle/>
          <a:p>
            <a:pPr marL="0" indent="0">
              <a:buNone/>
            </a:pPr>
            <a:r>
              <a:rPr kumimoji="1" lang="ja-JP" altLang="en-US" b="1">
                <a:latin typeface="Hiragino Kaku Gothic ProN W6" panose="020B0300000000000000" pitchFamily="34" charset="-128"/>
                <a:ea typeface="Hiragino Kaku Gothic ProN W6" panose="020B0300000000000000" pitchFamily="34" charset="-128"/>
              </a:rPr>
              <a:t>［はじめのもの］を［終わりのもの］に変換する（価値創出）</a:t>
            </a:r>
            <a:endParaRPr kumimoji="1" lang="en-US" altLang="ja-JP" b="1" dirty="0">
              <a:latin typeface="Hiragino Kaku Gothic ProN W6" panose="020B0300000000000000" pitchFamily="34" charset="-128"/>
              <a:ea typeface="Hiragino Kaku Gothic ProN W6" panose="020B0300000000000000" pitchFamily="34" charset="-128"/>
            </a:endParaRPr>
          </a:p>
          <a:p>
            <a:pPr marL="0" indent="0">
              <a:buNone/>
            </a:pPr>
            <a:endParaRPr kumimoji="1" lang="en-US" altLang="ja-JP" b="1" dirty="0">
              <a:latin typeface="Hiragino Kaku Gothic ProN W6" panose="020B0300000000000000" pitchFamily="34" charset="-128"/>
              <a:ea typeface="Hiragino Kaku Gothic ProN W6" panose="020B0300000000000000" pitchFamily="34" charset="-128"/>
            </a:endParaRPr>
          </a:p>
          <a:p>
            <a:pPr marL="0" indent="0">
              <a:buNone/>
            </a:pPr>
            <a:endParaRPr lang="en-US" altLang="ja-JP" b="1" dirty="0">
              <a:latin typeface="Hiragino Kaku Gothic ProN W6" panose="020B0300000000000000" pitchFamily="34" charset="-128"/>
              <a:ea typeface="Hiragino Kaku Gothic ProN W6" panose="020B0300000000000000" pitchFamily="34" charset="-128"/>
            </a:endParaRPr>
          </a:p>
          <a:p>
            <a:pPr marL="0" indent="0">
              <a:buNone/>
            </a:pPr>
            <a:endParaRPr kumimoji="1" lang="en-US" altLang="ja-JP" b="1" dirty="0">
              <a:latin typeface="Hiragino Kaku Gothic ProN W6" panose="020B0300000000000000" pitchFamily="34" charset="-128"/>
              <a:ea typeface="Hiragino Kaku Gothic ProN W6" panose="020B0300000000000000" pitchFamily="34" charset="-128"/>
            </a:endParaRPr>
          </a:p>
          <a:p>
            <a:pPr marL="0" indent="0">
              <a:buNone/>
            </a:pPr>
            <a:endParaRPr lang="en-US" altLang="ja-JP" b="1" dirty="0">
              <a:latin typeface="Hiragino Kaku Gothic ProN W6" panose="020B0300000000000000" pitchFamily="34" charset="-128"/>
              <a:ea typeface="Hiragino Kaku Gothic ProN W6" panose="020B0300000000000000" pitchFamily="34" charset="-128"/>
            </a:endParaRPr>
          </a:p>
          <a:p>
            <a:pPr marL="0" indent="0">
              <a:buNone/>
            </a:pPr>
            <a:endParaRPr kumimoji="1" lang="en-US" altLang="ja-JP" b="1" dirty="0">
              <a:latin typeface="Hiragino Kaku Gothic ProN W6" panose="020B0300000000000000" pitchFamily="34" charset="-128"/>
              <a:ea typeface="Hiragino Kaku Gothic ProN W6" panose="020B0300000000000000" pitchFamily="34" charset="-128"/>
            </a:endParaRPr>
          </a:p>
          <a:p>
            <a:pPr marL="0" indent="0">
              <a:buNone/>
            </a:pPr>
            <a:endParaRPr lang="en-US" altLang="ja-JP" b="1" dirty="0">
              <a:latin typeface="Hiragino Kaku Gothic ProN W6" panose="020B0300000000000000" pitchFamily="34" charset="-128"/>
              <a:ea typeface="Hiragino Kaku Gothic ProN W6" panose="020B0300000000000000" pitchFamily="34" charset="-128"/>
            </a:endParaRPr>
          </a:p>
          <a:p>
            <a:pPr marL="0" indent="0">
              <a:buNone/>
            </a:pPr>
            <a:endParaRPr kumimoji="1" lang="en-US" altLang="ja-JP" b="1" dirty="0">
              <a:latin typeface="Hiragino Kaku Gothic ProN W6" panose="020B0300000000000000" pitchFamily="34" charset="-128"/>
              <a:ea typeface="Hiragino Kaku Gothic ProN W6" panose="020B0300000000000000" pitchFamily="34" charset="-128"/>
            </a:endParaRPr>
          </a:p>
          <a:p>
            <a:pPr marL="0" indent="0">
              <a:buNone/>
            </a:pPr>
            <a:endParaRPr lang="en-US" altLang="ja-JP" b="1" dirty="0">
              <a:latin typeface="Hiragino Kaku Gothic ProN W6" panose="020B0300000000000000" pitchFamily="34" charset="-128"/>
              <a:ea typeface="Hiragino Kaku Gothic ProN W6" panose="020B0300000000000000" pitchFamily="34" charset="-128"/>
            </a:endParaRPr>
          </a:p>
          <a:p>
            <a:pPr marL="0" indent="0" algn="r">
              <a:buNone/>
            </a:pPr>
            <a:r>
              <a:rPr kumimoji="1" lang="ja-JP" altLang="en-US" b="1" u="sng">
                <a:solidFill>
                  <a:srgbClr val="C00000"/>
                </a:solidFill>
                <a:latin typeface="Hiragino Kaku Gothic ProN W6" panose="020B0300000000000000" pitchFamily="34" charset="-128"/>
                <a:ea typeface="Hiragino Kaku Gothic ProN W6" panose="020B0300000000000000" pitchFamily="34" charset="-128"/>
              </a:rPr>
              <a:t>業務プロセスは“仕事”の連鎖</a:t>
            </a:r>
          </a:p>
        </p:txBody>
      </p:sp>
      <p:sp>
        <p:nvSpPr>
          <p:cNvPr id="6" name="テキスト ボックス 5">
            <a:extLst>
              <a:ext uri="{FF2B5EF4-FFF2-40B4-BE49-F238E27FC236}">
                <a16:creationId xmlns:a16="http://schemas.microsoft.com/office/drawing/2014/main" id="{A79FA390-8D95-11F2-35B8-A1DCF57C9067}"/>
              </a:ext>
            </a:extLst>
          </p:cNvPr>
          <p:cNvSpPr txBox="1"/>
          <p:nvPr/>
        </p:nvSpPr>
        <p:spPr>
          <a:xfrm>
            <a:off x="8745664" y="2104981"/>
            <a:ext cx="2492990" cy="369332"/>
          </a:xfrm>
          <a:prstGeom prst="rect">
            <a:avLst/>
          </a:prstGeom>
          <a:noFill/>
        </p:spPr>
        <p:txBody>
          <a:bodyPr wrap="none" rtlCol="0">
            <a:spAutoFit/>
          </a:bodyPr>
          <a:lstStyle/>
          <a:p>
            <a:r>
              <a:rPr lang="ja-JP" altLang="en-US">
                <a:solidFill>
                  <a:srgbClr val="C00000"/>
                </a:solidFill>
                <a:latin typeface="Hiragino Maru Gothic ProN W4" panose="020F0400000000000000" pitchFamily="34" charset="-128"/>
                <a:ea typeface="Hiragino Maru Gothic ProN W4" panose="020F0400000000000000" pitchFamily="34" charset="-128"/>
              </a:rPr>
              <a:t>価値；出力と入力の差</a:t>
            </a:r>
            <a:endParaRPr kumimoji="1" lang="ja-JP" altLang="en-US">
              <a:solidFill>
                <a:srgbClr val="C00000"/>
              </a:solidFill>
              <a:latin typeface="Hiragino Maru Gothic ProN W4" panose="020F0400000000000000" pitchFamily="34" charset="-128"/>
              <a:ea typeface="Hiragino Maru Gothic ProN W4" panose="020F0400000000000000" pitchFamily="34" charset="-128"/>
            </a:endParaRPr>
          </a:p>
        </p:txBody>
      </p:sp>
      <p:sp>
        <p:nvSpPr>
          <p:cNvPr id="4" name="スライド番号プレースホルダー 3">
            <a:extLst>
              <a:ext uri="{FF2B5EF4-FFF2-40B4-BE49-F238E27FC236}">
                <a16:creationId xmlns:a16="http://schemas.microsoft.com/office/drawing/2014/main" id="{433287E0-C60E-00A9-F58A-7C4D032F15BB}"/>
              </a:ext>
            </a:extLst>
          </p:cNvPr>
          <p:cNvSpPr>
            <a:spLocks noGrp="1"/>
          </p:cNvSpPr>
          <p:nvPr>
            <p:ph type="sldNum" sz="quarter" idx="12"/>
          </p:nvPr>
        </p:nvSpPr>
        <p:spPr/>
        <p:txBody>
          <a:bodyPr/>
          <a:lstStyle/>
          <a:p>
            <a:fld id="{031A96A3-2603-EE42-8ACA-A5F932A6D07F}" type="slidenum">
              <a:rPr kumimoji="1" lang="ja-JP" altLang="en-US" smtClean="0"/>
              <a:t>55</a:t>
            </a:fld>
            <a:endParaRPr kumimoji="1" lang="ja-JP" altLang="en-US"/>
          </a:p>
        </p:txBody>
      </p:sp>
      <p:pic>
        <p:nvPicPr>
          <p:cNvPr id="5" name="図 4">
            <a:extLst>
              <a:ext uri="{FF2B5EF4-FFF2-40B4-BE49-F238E27FC236}">
                <a16:creationId xmlns:a16="http://schemas.microsoft.com/office/drawing/2014/main" id="{BB8D843C-1750-E9CF-8C4B-834009F2D379}"/>
              </a:ext>
            </a:extLst>
          </p:cNvPr>
          <p:cNvPicPr>
            <a:picLocks noChangeAspect="1"/>
          </p:cNvPicPr>
          <p:nvPr/>
        </p:nvPicPr>
        <p:blipFill>
          <a:blip r:embed="rId2"/>
          <a:stretch>
            <a:fillRect/>
          </a:stretch>
        </p:blipFill>
        <p:spPr>
          <a:xfrm>
            <a:off x="838200" y="2289647"/>
            <a:ext cx="7772400" cy="3849709"/>
          </a:xfrm>
          <a:prstGeom prst="rect">
            <a:avLst/>
          </a:prstGeom>
        </p:spPr>
      </p:pic>
    </p:spTree>
    <p:extLst>
      <p:ext uri="{BB962C8B-B14F-4D97-AF65-F5344CB8AC3E}">
        <p14:creationId xmlns:p14="http://schemas.microsoft.com/office/powerpoint/2010/main" val="3577073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F7C1E8-2A80-F687-4E58-80AAC3AF9B89}"/>
              </a:ext>
            </a:extLst>
          </p:cNvPr>
          <p:cNvSpPr>
            <a:spLocks noGrp="1"/>
          </p:cNvSpPr>
          <p:nvPr>
            <p:ph type="title"/>
          </p:nvPr>
        </p:nvSpPr>
        <p:spPr/>
        <p:txBody>
          <a:bodyPr/>
          <a:lstStyle/>
          <a:p>
            <a:r>
              <a:rPr kumimoji="1" lang="ja-JP" altLang="en-US"/>
              <a:t>みんなの仕事をつなげる</a:t>
            </a:r>
            <a:br>
              <a:rPr kumimoji="1" lang="en-US" altLang="ja-JP" dirty="0"/>
            </a:br>
            <a:r>
              <a:rPr kumimoji="1" lang="ja-JP" altLang="en-US"/>
              <a:t>より良い仕事の進め方</a:t>
            </a:r>
            <a:br>
              <a:rPr kumimoji="1" lang="en-US" altLang="ja-JP" dirty="0"/>
            </a:br>
            <a:r>
              <a:rPr kumimoji="1" lang="ja-JP" altLang="en-US">
                <a:solidFill>
                  <a:srgbClr val="C00000"/>
                </a:solidFill>
              </a:rPr>
              <a:t>業務運営の３原則</a:t>
            </a:r>
          </a:p>
        </p:txBody>
      </p:sp>
      <p:sp>
        <p:nvSpPr>
          <p:cNvPr id="3" name="テキスト プレースホルダー 2">
            <a:extLst>
              <a:ext uri="{FF2B5EF4-FFF2-40B4-BE49-F238E27FC236}">
                <a16:creationId xmlns:a16="http://schemas.microsoft.com/office/drawing/2014/main" id="{B3AC1BF8-F5C0-FCB9-6259-E7725A55C917}"/>
              </a:ext>
            </a:extLst>
          </p:cNvPr>
          <p:cNvSpPr>
            <a:spLocks noGrp="1"/>
          </p:cNvSpPr>
          <p:nvPr>
            <p:ph type="body" idx="1"/>
          </p:nvPr>
        </p:nvSpPr>
        <p:spPr/>
        <p:txBody>
          <a:bodyPr/>
          <a:lstStyle/>
          <a:p>
            <a:r>
              <a:rPr kumimoji="1" lang="ja-JP" altLang="en-US"/>
              <a:t>構造的課題の解決</a:t>
            </a:r>
          </a:p>
        </p:txBody>
      </p:sp>
      <p:sp>
        <p:nvSpPr>
          <p:cNvPr id="4" name="スライド番号プレースホルダー 3">
            <a:extLst>
              <a:ext uri="{FF2B5EF4-FFF2-40B4-BE49-F238E27FC236}">
                <a16:creationId xmlns:a16="http://schemas.microsoft.com/office/drawing/2014/main" id="{A3632D3F-B1C5-BC1C-77BE-3FBBA23E6A31}"/>
              </a:ext>
            </a:extLst>
          </p:cNvPr>
          <p:cNvSpPr>
            <a:spLocks noGrp="1"/>
          </p:cNvSpPr>
          <p:nvPr>
            <p:ph type="sldNum" sz="quarter" idx="12"/>
          </p:nvPr>
        </p:nvSpPr>
        <p:spPr/>
        <p:txBody>
          <a:bodyPr/>
          <a:lstStyle/>
          <a:p>
            <a:fld id="{1854EAFE-D38F-F545-9A19-0743AB92A8B9}" type="slidenum">
              <a:rPr kumimoji="1" lang="ja-JP" altLang="en-US" smtClean="0"/>
              <a:t>56</a:t>
            </a:fld>
            <a:endParaRPr kumimoji="1" lang="ja-JP" altLang="en-US"/>
          </a:p>
        </p:txBody>
      </p:sp>
    </p:spTree>
    <p:extLst>
      <p:ext uri="{BB962C8B-B14F-4D97-AF65-F5344CB8AC3E}">
        <p14:creationId xmlns:p14="http://schemas.microsoft.com/office/powerpoint/2010/main" val="2089597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378A81E-9C77-A3AF-8052-2ED5A7989022}"/>
              </a:ext>
            </a:extLst>
          </p:cNvPr>
          <p:cNvSpPr>
            <a:spLocks noGrp="1"/>
          </p:cNvSpPr>
          <p:nvPr>
            <p:ph type="title"/>
          </p:nvPr>
        </p:nvSpPr>
        <p:spPr/>
        <p:txBody>
          <a:bodyPr/>
          <a:lstStyle/>
          <a:p>
            <a:r>
              <a:rPr kumimoji="1" lang="ja-JP" altLang="en-US"/>
              <a:t>三つの原理・原則</a:t>
            </a:r>
          </a:p>
        </p:txBody>
      </p:sp>
      <p:sp>
        <p:nvSpPr>
          <p:cNvPr id="3" name="コンテンツ プレースホルダー 2">
            <a:extLst>
              <a:ext uri="{FF2B5EF4-FFF2-40B4-BE49-F238E27FC236}">
                <a16:creationId xmlns:a16="http://schemas.microsoft.com/office/drawing/2014/main" id="{574BBC8E-7364-3D39-FA6A-585C748E9DB3}"/>
              </a:ext>
            </a:extLst>
          </p:cNvPr>
          <p:cNvSpPr>
            <a:spLocks noGrp="1"/>
          </p:cNvSpPr>
          <p:nvPr>
            <p:ph idx="1"/>
          </p:nvPr>
        </p:nvSpPr>
        <p:spPr>
          <a:xfrm>
            <a:off x="838200" y="1825624"/>
            <a:ext cx="10515600" cy="4812919"/>
          </a:xfrm>
        </p:spPr>
        <p:txBody>
          <a:bodyPr>
            <a:normAutofit lnSpcReduction="10000"/>
          </a:bodyPr>
          <a:lstStyle/>
          <a:p>
            <a:pPr marL="0" indent="0">
              <a:lnSpc>
                <a:spcPct val="120000"/>
              </a:lnSpc>
              <a:spcBef>
                <a:spcPts val="600"/>
              </a:spcBef>
              <a:buNone/>
            </a:pPr>
            <a:r>
              <a:rPr lang="en-US" altLang="ja-JP" b="1" dirty="0">
                <a:solidFill>
                  <a:srgbClr val="C00000"/>
                </a:solidFill>
                <a:latin typeface="Hiragino Kaku Gothic ProN W6" panose="020B0300000000000000" pitchFamily="34" charset="-128"/>
                <a:ea typeface="Hiragino Kaku Gothic ProN W6" panose="020B0300000000000000" pitchFamily="34" charset="-128"/>
              </a:rPr>
              <a:t>①</a:t>
            </a:r>
            <a:r>
              <a:rPr lang="ja-JP" altLang="en-US" b="1">
                <a:solidFill>
                  <a:srgbClr val="C00000"/>
                </a:solidFill>
                <a:latin typeface="Hiragino Kaku Gothic ProN W6" panose="020B0300000000000000" pitchFamily="34" charset="-128"/>
                <a:ea typeface="Hiragino Kaku Gothic ProN W6" panose="020B0300000000000000" pitchFamily="34" charset="-128"/>
              </a:rPr>
              <a:t>計画・実行：</a:t>
            </a:r>
            <a:r>
              <a:rPr lang="en-US" altLang="ja-JP" b="1" dirty="0">
                <a:solidFill>
                  <a:srgbClr val="C00000"/>
                </a:solidFill>
                <a:latin typeface="Hiragino Kaku Gothic ProN W6" panose="020B0300000000000000" pitchFamily="34" charset="-128"/>
                <a:ea typeface="Hiragino Kaku Gothic ProN W6" panose="020B0300000000000000" pitchFamily="34" charset="-128"/>
              </a:rPr>
              <a:t>PD</a:t>
            </a:r>
            <a:r>
              <a:rPr lang="ja-JP" altLang="en-US" b="1">
                <a:solidFill>
                  <a:srgbClr val="C00000"/>
                </a:solidFill>
                <a:latin typeface="Hiragino Kaku Gothic ProN W6" panose="020B0300000000000000" pitchFamily="34" charset="-128"/>
                <a:ea typeface="Hiragino Kaku Gothic ProN W6" panose="020B0300000000000000" pitchFamily="34" charset="-128"/>
              </a:rPr>
              <a:t>マネジメント</a:t>
            </a:r>
            <a:endParaRPr lang="en-US" altLang="ja-JP" b="1" dirty="0">
              <a:solidFill>
                <a:srgbClr val="C00000"/>
              </a:solidFill>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a:latin typeface="Hiragino Kaku Gothic Pro W3" panose="020B0300000000000000" pitchFamily="34" charset="-128"/>
                <a:ea typeface="Hiragino Kaku Gothic Pro W3" panose="020B0300000000000000" pitchFamily="34" charset="-128"/>
              </a:rPr>
              <a:t>仕事は、最初に計画を作り、実績を記録しながら進める</a:t>
            </a:r>
            <a:endParaRPr lang="en-US" altLang="ja-JP" dirty="0">
              <a:latin typeface="Hiragino Kaku Gothic Pro W3" panose="020B0300000000000000" pitchFamily="34" charset="-128"/>
              <a:ea typeface="Hiragino Kaku Gothic Pro W3" panose="020B0300000000000000" pitchFamily="34" charset="-128"/>
            </a:endParaRPr>
          </a:p>
          <a:p>
            <a:pPr>
              <a:lnSpc>
                <a:spcPct val="120000"/>
              </a:lnSpc>
              <a:spcBef>
                <a:spcPts val="600"/>
              </a:spcBef>
            </a:pPr>
            <a:r>
              <a:rPr lang="ja-JP" altLang="en-US">
                <a:solidFill>
                  <a:srgbClr val="C00000"/>
                </a:solidFill>
                <a:latin typeface="Hiragino Kaku Gothic Pro W3" panose="020B0300000000000000" pitchFamily="34" charset="-128"/>
                <a:ea typeface="Hiragino Kaku Gothic Pro W3" panose="020B0300000000000000" pitchFamily="34" charset="-128"/>
              </a:rPr>
              <a:t>現実は計画通りには進まない</a:t>
            </a:r>
            <a:r>
              <a:rPr lang="ja-JP" altLang="en-US">
                <a:latin typeface="Hiragino Kaku Gothic Pro W3" panose="020B0300000000000000" pitchFamily="34" charset="-128"/>
                <a:ea typeface="Hiragino Kaku Gothic Pro W3" panose="020B0300000000000000" pitchFamily="34" charset="-128"/>
              </a:rPr>
              <a:t>ことを前提とし、リアルタイムに予実差異を評価し計画を都度見直す</a:t>
            </a:r>
            <a:endParaRPr lang="en-US" altLang="ja-JP" dirty="0">
              <a:latin typeface="Hiragino Kaku Gothic Pro W3" panose="020B0300000000000000" pitchFamily="34" charset="-128"/>
              <a:ea typeface="Hiragino Kaku Gothic Pro W3" panose="020B0300000000000000" pitchFamily="34" charset="-128"/>
            </a:endParaRPr>
          </a:p>
          <a:p>
            <a:pPr marL="0" indent="0">
              <a:lnSpc>
                <a:spcPct val="120000"/>
              </a:lnSpc>
              <a:spcBef>
                <a:spcPts val="600"/>
              </a:spcBef>
              <a:buNone/>
            </a:pPr>
            <a:r>
              <a:rPr lang="en-US" altLang="ja-JP" b="1" dirty="0">
                <a:solidFill>
                  <a:srgbClr val="C00000"/>
                </a:solidFill>
                <a:latin typeface="Hiragino Kaku Gothic ProN W6" panose="020B0300000000000000" pitchFamily="34" charset="-128"/>
                <a:ea typeface="Hiragino Kaku Gothic ProN W6" panose="020B0300000000000000" pitchFamily="34" charset="-128"/>
              </a:rPr>
              <a:t>②</a:t>
            </a:r>
            <a:r>
              <a:rPr lang="ja-JP" altLang="ja-JP" b="1">
                <a:solidFill>
                  <a:srgbClr val="C00000"/>
                </a:solidFill>
                <a:latin typeface="Hiragino Kaku Gothic ProN W6" panose="020B0300000000000000" pitchFamily="34" charset="-128"/>
                <a:ea typeface="Hiragino Kaku Gothic ProN W6" panose="020B0300000000000000" pitchFamily="34" charset="-128"/>
              </a:rPr>
              <a:t>「知識」と「作業」の分離</a:t>
            </a:r>
            <a:endParaRPr lang="en-US" altLang="ja-JP" b="1" dirty="0">
              <a:solidFill>
                <a:srgbClr val="C00000"/>
              </a:solidFill>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a:latin typeface="Hiragino Kaku Gothic Pro W3" panose="020B0300000000000000" pitchFamily="34" charset="-128"/>
                <a:ea typeface="Hiragino Kaku Gothic Pro W3" panose="020B0300000000000000" pitchFamily="34" charset="-128"/>
              </a:rPr>
              <a:t>個人が培った知恵と知識をフィードバックし、会社全体で</a:t>
            </a:r>
            <a:r>
              <a:rPr lang="ja-JP" altLang="en-US">
                <a:solidFill>
                  <a:srgbClr val="C00000"/>
                </a:solidFill>
                <a:latin typeface="Hiragino Kaku Gothic Pro W3" panose="020B0300000000000000" pitchFamily="34" charset="-128"/>
                <a:ea typeface="Hiragino Kaku Gothic Pro W3" panose="020B0300000000000000" pitchFamily="34" charset="-128"/>
              </a:rPr>
              <a:t>活用する</a:t>
            </a:r>
            <a:endParaRPr lang="en-US" altLang="ja-JP" dirty="0">
              <a:latin typeface="Hiragino Kaku Gothic Pro W3" panose="020B0300000000000000" pitchFamily="34" charset="-128"/>
              <a:ea typeface="Hiragino Kaku Gothic Pro W3" panose="020B0300000000000000" pitchFamily="34" charset="-128"/>
            </a:endParaRPr>
          </a:p>
          <a:p>
            <a:pPr marL="0" indent="0">
              <a:lnSpc>
                <a:spcPct val="120000"/>
              </a:lnSpc>
              <a:spcBef>
                <a:spcPts val="600"/>
              </a:spcBef>
              <a:buNone/>
            </a:pPr>
            <a:r>
              <a:rPr lang="en-US" altLang="ja-JP" b="1" dirty="0">
                <a:solidFill>
                  <a:srgbClr val="C00000"/>
                </a:solidFill>
                <a:latin typeface="Hiragino Kaku Gothic ProN W6" panose="020B0300000000000000" pitchFamily="34" charset="-128"/>
                <a:ea typeface="Hiragino Kaku Gothic ProN W6" panose="020B0300000000000000" pitchFamily="34" charset="-128"/>
              </a:rPr>
              <a:t>③</a:t>
            </a:r>
            <a:r>
              <a:rPr lang="ja-JP" altLang="ja-JP" b="1">
                <a:solidFill>
                  <a:srgbClr val="C00000"/>
                </a:solidFill>
                <a:latin typeface="Hiragino Kaku Gothic ProN W6" panose="020B0300000000000000" pitchFamily="34" charset="-128"/>
                <a:ea typeface="Hiragino Kaku Gothic ProN W6" panose="020B0300000000000000" pitchFamily="34" charset="-128"/>
              </a:rPr>
              <a:t>リアルタイム</a:t>
            </a:r>
            <a:r>
              <a:rPr lang="ja-JP" altLang="en-US" b="1">
                <a:solidFill>
                  <a:srgbClr val="C00000"/>
                </a:solidFill>
                <a:latin typeface="Hiragino Kaku Gothic ProN W6" panose="020B0300000000000000" pitchFamily="34" charset="-128"/>
                <a:ea typeface="Hiragino Kaku Gothic ProN W6" panose="020B0300000000000000" pitchFamily="34" charset="-128"/>
              </a:rPr>
              <a:t>・</a:t>
            </a:r>
            <a:r>
              <a:rPr lang="ja-JP" altLang="ja-JP" b="1">
                <a:solidFill>
                  <a:srgbClr val="C00000"/>
                </a:solidFill>
                <a:latin typeface="Hiragino Kaku Gothic ProN W6" panose="020B0300000000000000" pitchFamily="34" charset="-128"/>
                <a:ea typeface="Hiragino Kaku Gothic ProN W6" panose="020B0300000000000000" pitchFamily="34" charset="-128"/>
              </a:rPr>
              <a:t>一個流</a:t>
            </a:r>
            <a:r>
              <a:rPr lang="ja-JP" altLang="en-US" b="1">
                <a:solidFill>
                  <a:srgbClr val="C00000"/>
                </a:solidFill>
                <a:latin typeface="Hiragino Kaku Gothic ProN W6" panose="020B0300000000000000" pitchFamily="34" charset="-128"/>
                <a:ea typeface="Hiragino Kaku Gothic ProN W6" panose="020B0300000000000000" pitchFamily="34" charset="-128"/>
              </a:rPr>
              <a:t>し</a:t>
            </a:r>
            <a:endParaRPr lang="en-US" altLang="ja-JP" b="1" dirty="0">
              <a:solidFill>
                <a:srgbClr val="C00000"/>
              </a:solidFill>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a:latin typeface="Hiragino Kaku Gothic Pro W3" panose="020B0300000000000000" pitchFamily="34" charset="-128"/>
                <a:ea typeface="Hiragino Kaku Gothic Pro W3" panose="020B0300000000000000" pitchFamily="34" charset="-128"/>
              </a:rPr>
              <a:t>仕事は、一つ一つ</a:t>
            </a:r>
            <a:r>
              <a:rPr lang="ja-JP" altLang="en-US">
                <a:solidFill>
                  <a:srgbClr val="C00000"/>
                </a:solidFill>
                <a:latin typeface="Hiragino Kaku Gothic Pro W3" panose="020B0300000000000000" pitchFamily="34" charset="-128"/>
                <a:ea typeface="Hiragino Kaku Gothic Pro W3" panose="020B0300000000000000" pitchFamily="34" charset="-128"/>
              </a:rPr>
              <a:t>滞りなく</a:t>
            </a:r>
            <a:r>
              <a:rPr lang="ja-JP" altLang="en-US">
                <a:latin typeface="Hiragino Kaku Gothic Pro W3" panose="020B0300000000000000" pitchFamily="34" charset="-128"/>
                <a:ea typeface="Hiragino Kaku Gothic Pro W3" panose="020B0300000000000000" pitchFamily="34" charset="-128"/>
              </a:rPr>
              <a:t>完遂させる</a:t>
            </a:r>
            <a:endParaRPr lang="en-US" altLang="ja-JP" dirty="0">
              <a:latin typeface="Hiragino Kaku Gothic Pro W3" panose="020B0300000000000000" pitchFamily="34" charset="-128"/>
              <a:ea typeface="Hiragino Kaku Gothic Pro W3" panose="020B0300000000000000" pitchFamily="34" charset="-128"/>
            </a:endParaRPr>
          </a:p>
          <a:p>
            <a:endParaRPr lang="en-US" altLang="ja-JP" b="1" dirty="0">
              <a:latin typeface="Hiragino Kaku Gothic ProN W6" panose="020B0300000000000000" pitchFamily="34" charset="-128"/>
              <a:ea typeface="Hiragino Kaku Gothic ProN W6" panose="020B0300000000000000" pitchFamily="34" charset="-128"/>
            </a:endParaRPr>
          </a:p>
        </p:txBody>
      </p:sp>
      <p:sp>
        <p:nvSpPr>
          <p:cNvPr id="4" name="スライド番号プレースホルダー 3">
            <a:extLst>
              <a:ext uri="{FF2B5EF4-FFF2-40B4-BE49-F238E27FC236}">
                <a16:creationId xmlns:a16="http://schemas.microsoft.com/office/drawing/2014/main" id="{B1F3AF38-145C-F33E-C0AF-A4ED2E714953}"/>
              </a:ext>
            </a:extLst>
          </p:cNvPr>
          <p:cNvSpPr>
            <a:spLocks noGrp="1"/>
          </p:cNvSpPr>
          <p:nvPr>
            <p:ph type="sldNum" sz="quarter" idx="12"/>
          </p:nvPr>
        </p:nvSpPr>
        <p:spPr/>
        <p:txBody>
          <a:bodyPr/>
          <a:lstStyle/>
          <a:p>
            <a:fld id="{1854EAFE-D38F-F545-9A19-0743AB92A8B9}" type="slidenum">
              <a:rPr kumimoji="1" lang="ja-JP" altLang="en-US" smtClean="0"/>
              <a:t>57</a:t>
            </a:fld>
            <a:endParaRPr kumimoji="1" lang="ja-JP" altLang="en-US"/>
          </a:p>
        </p:txBody>
      </p:sp>
    </p:spTree>
    <p:extLst>
      <p:ext uri="{BB962C8B-B14F-4D97-AF65-F5344CB8AC3E}">
        <p14:creationId xmlns:p14="http://schemas.microsoft.com/office/powerpoint/2010/main" val="3382477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6E55411F-5C66-7AEA-688B-D592FE392CF7}"/>
              </a:ext>
            </a:extLst>
          </p:cNvPr>
          <p:cNvSpPr>
            <a:spLocks noGrp="1"/>
          </p:cNvSpPr>
          <p:nvPr>
            <p:ph type="sldNum" sz="quarter" idx="12"/>
          </p:nvPr>
        </p:nvSpPr>
        <p:spPr/>
        <p:txBody>
          <a:bodyPr/>
          <a:lstStyle/>
          <a:p>
            <a:fld id="{1854EAFE-D38F-F545-9A19-0743AB92A8B9}" type="slidenum">
              <a:rPr kumimoji="1" lang="ja-JP" altLang="en-US" smtClean="0"/>
              <a:t>58</a:t>
            </a:fld>
            <a:endParaRPr kumimoji="1" lang="ja-JP" altLang="en-US"/>
          </a:p>
        </p:txBody>
      </p:sp>
      <p:pic>
        <p:nvPicPr>
          <p:cNvPr id="3" name="図 2">
            <a:extLst>
              <a:ext uri="{FF2B5EF4-FFF2-40B4-BE49-F238E27FC236}">
                <a16:creationId xmlns:a16="http://schemas.microsoft.com/office/drawing/2014/main" id="{0C4976CA-DE08-98A3-EF12-C90CAA57D518}"/>
              </a:ext>
            </a:extLst>
          </p:cNvPr>
          <p:cNvPicPr>
            <a:picLocks noChangeAspect="1"/>
          </p:cNvPicPr>
          <p:nvPr/>
        </p:nvPicPr>
        <p:blipFill>
          <a:blip r:embed="rId2"/>
          <a:stretch>
            <a:fillRect/>
          </a:stretch>
        </p:blipFill>
        <p:spPr>
          <a:xfrm>
            <a:off x="0" y="0"/>
            <a:ext cx="12287252" cy="6858000"/>
          </a:xfrm>
          <a:prstGeom prst="rect">
            <a:avLst/>
          </a:prstGeom>
        </p:spPr>
      </p:pic>
    </p:spTree>
    <p:extLst>
      <p:ext uri="{BB962C8B-B14F-4D97-AF65-F5344CB8AC3E}">
        <p14:creationId xmlns:p14="http://schemas.microsoft.com/office/powerpoint/2010/main" val="4213714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D614D41-515B-4AFC-7615-F26AACDEE7A2}"/>
              </a:ext>
            </a:extLst>
          </p:cNvPr>
          <p:cNvSpPr>
            <a:spLocks noGrp="1"/>
          </p:cNvSpPr>
          <p:nvPr>
            <p:ph type="title"/>
          </p:nvPr>
        </p:nvSpPr>
        <p:spPr/>
        <p:txBody>
          <a:bodyPr/>
          <a:lstStyle/>
          <a:p>
            <a:r>
              <a:rPr kumimoji="1" lang="ja-JP" altLang="en-US"/>
              <a:t>何ができるか：本質的な効果</a:t>
            </a:r>
          </a:p>
        </p:txBody>
      </p:sp>
      <p:sp>
        <p:nvSpPr>
          <p:cNvPr id="3" name="コンテンツ プレースホルダー 2">
            <a:extLst>
              <a:ext uri="{FF2B5EF4-FFF2-40B4-BE49-F238E27FC236}">
                <a16:creationId xmlns:a16="http://schemas.microsoft.com/office/drawing/2014/main" id="{30ACBEA4-79C3-6625-2753-16AD3C9920BE}"/>
              </a:ext>
            </a:extLst>
          </p:cNvPr>
          <p:cNvSpPr>
            <a:spLocks noGrp="1"/>
          </p:cNvSpPr>
          <p:nvPr>
            <p:ph idx="1"/>
          </p:nvPr>
        </p:nvSpPr>
        <p:spPr>
          <a:xfrm>
            <a:off x="838200" y="1690688"/>
            <a:ext cx="10515600" cy="4802187"/>
          </a:xfrm>
        </p:spPr>
        <p:txBody>
          <a:bodyPr>
            <a:normAutofit/>
          </a:bodyPr>
          <a:lstStyle/>
          <a:p>
            <a:pPr marL="0" indent="0">
              <a:lnSpc>
                <a:spcPct val="120000"/>
              </a:lnSpc>
              <a:spcBef>
                <a:spcPts val="600"/>
              </a:spcBef>
              <a:buNone/>
            </a:pPr>
            <a:r>
              <a:rPr kumimoji="1" lang="ja-JP" altLang="en-US" b="1">
                <a:latin typeface="Hiragino Kaku Gothic ProN W6" panose="020B0300000000000000" pitchFamily="34" charset="-128"/>
                <a:ea typeface="Hiragino Kaku Gothic ProN W6" panose="020B0300000000000000" pitchFamily="34" charset="-128"/>
              </a:rPr>
              <a:t>三つの原理・原則に従って業務を見直せば、</a:t>
            </a:r>
            <a:br>
              <a:rPr lang="en-US" altLang="ja-JP" b="1" dirty="0">
                <a:latin typeface="Hiragino Kaku Gothic ProN W6" panose="020B0300000000000000" pitchFamily="34" charset="-128"/>
                <a:ea typeface="Hiragino Kaku Gothic ProN W6" panose="020B0300000000000000" pitchFamily="34" charset="-128"/>
              </a:rPr>
            </a:br>
            <a:r>
              <a:rPr lang="ja-JP" altLang="en-US" b="1">
                <a:latin typeface="Hiragino Kaku Gothic ProN W6" panose="020B0300000000000000" pitchFamily="34" charset="-128"/>
                <a:ea typeface="Hiragino Kaku Gothic ProN W6" panose="020B0300000000000000" pitchFamily="34" charset="-128"/>
              </a:rPr>
              <a:t>以下の五つの本質的な効果が想定できます。</a:t>
            </a:r>
            <a:endParaRPr lang="en-US" altLang="ja-JP" dirty="0"/>
          </a:p>
          <a:p>
            <a:pPr marL="514350" indent="-514350">
              <a:lnSpc>
                <a:spcPct val="120000"/>
              </a:lnSpc>
              <a:spcBef>
                <a:spcPts val="600"/>
              </a:spcBef>
              <a:buFont typeface="+mj-lt"/>
              <a:buAutoNum type="arabicPeriod"/>
            </a:pPr>
            <a:r>
              <a:rPr lang="ja-JP" altLang="en-US">
                <a:solidFill>
                  <a:srgbClr val="C00000"/>
                </a:solidFill>
              </a:rPr>
              <a:t>リードタイムの短縮</a:t>
            </a:r>
          </a:p>
          <a:p>
            <a:pPr marL="514350" indent="-514350">
              <a:lnSpc>
                <a:spcPct val="120000"/>
              </a:lnSpc>
              <a:spcBef>
                <a:spcPts val="600"/>
              </a:spcBef>
              <a:buFont typeface="+mj-lt"/>
              <a:buAutoNum type="arabicPeriod"/>
            </a:pPr>
            <a:r>
              <a:rPr lang="ja-JP" altLang="en-US">
                <a:solidFill>
                  <a:srgbClr val="C00000"/>
                </a:solidFill>
              </a:rPr>
              <a:t>仕事の可視化</a:t>
            </a:r>
          </a:p>
          <a:p>
            <a:pPr marL="514350" indent="-514350">
              <a:lnSpc>
                <a:spcPct val="120000"/>
              </a:lnSpc>
              <a:spcBef>
                <a:spcPts val="600"/>
              </a:spcBef>
              <a:buFont typeface="+mj-lt"/>
              <a:buAutoNum type="arabicPeriod"/>
            </a:pPr>
            <a:r>
              <a:rPr lang="ja-JP" altLang="en-US">
                <a:solidFill>
                  <a:srgbClr val="C00000"/>
                </a:solidFill>
              </a:rPr>
              <a:t>知識の組織化</a:t>
            </a:r>
          </a:p>
          <a:p>
            <a:pPr marL="514350" indent="-514350">
              <a:lnSpc>
                <a:spcPct val="120000"/>
              </a:lnSpc>
              <a:spcBef>
                <a:spcPts val="600"/>
              </a:spcBef>
              <a:buFont typeface="+mj-lt"/>
              <a:buAutoNum type="arabicPeriod"/>
            </a:pPr>
            <a:r>
              <a:rPr lang="ja-JP" altLang="en-US">
                <a:solidFill>
                  <a:srgbClr val="C00000"/>
                </a:solidFill>
              </a:rPr>
              <a:t>判断の自動化（標準化）</a:t>
            </a:r>
          </a:p>
          <a:p>
            <a:pPr marL="514350" indent="-514350">
              <a:lnSpc>
                <a:spcPct val="120000"/>
              </a:lnSpc>
              <a:spcBef>
                <a:spcPts val="600"/>
              </a:spcBef>
              <a:buFont typeface="+mj-lt"/>
              <a:buAutoNum type="arabicPeriod"/>
            </a:pPr>
            <a:r>
              <a:rPr lang="ja-JP" altLang="en-US">
                <a:solidFill>
                  <a:srgbClr val="C00000"/>
                </a:solidFill>
              </a:rPr>
              <a:t>フィードバック（</a:t>
            </a:r>
            <a:r>
              <a:rPr lang="en-US" altLang="ja-JP" dirty="0">
                <a:solidFill>
                  <a:srgbClr val="C00000"/>
                </a:solidFill>
              </a:rPr>
              <a:t>PDCA</a:t>
            </a:r>
            <a:r>
              <a:rPr lang="ja-JP" altLang="en-US">
                <a:solidFill>
                  <a:srgbClr val="C00000"/>
                </a:solidFill>
              </a:rPr>
              <a:t>）の仕組み化</a:t>
            </a:r>
            <a:endParaRPr lang="en-US" altLang="ja-JP" dirty="0">
              <a:solidFill>
                <a:srgbClr val="C00000"/>
              </a:solidFill>
            </a:endParaRPr>
          </a:p>
          <a:p>
            <a:pPr marL="0" indent="0">
              <a:lnSpc>
                <a:spcPct val="120000"/>
              </a:lnSpc>
              <a:spcBef>
                <a:spcPts val="1200"/>
              </a:spcBef>
              <a:buNone/>
            </a:pPr>
            <a:r>
              <a:rPr lang="ja-JP" altLang="en-US"/>
              <a:t>➡︎これを仕組みとして実現するのが「仕事ナビ」です</a:t>
            </a:r>
            <a:r>
              <a:rPr lang="en-US" altLang="ja-JP" dirty="0"/>
              <a:t> </a:t>
            </a:r>
          </a:p>
        </p:txBody>
      </p:sp>
      <p:sp>
        <p:nvSpPr>
          <p:cNvPr id="4" name="スライド番号プレースホルダー 3">
            <a:extLst>
              <a:ext uri="{FF2B5EF4-FFF2-40B4-BE49-F238E27FC236}">
                <a16:creationId xmlns:a16="http://schemas.microsoft.com/office/drawing/2014/main" id="{D20748DD-74EA-427D-FB85-DE5856A3A0B3}"/>
              </a:ext>
            </a:extLst>
          </p:cNvPr>
          <p:cNvSpPr>
            <a:spLocks noGrp="1"/>
          </p:cNvSpPr>
          <p:nvPr>
            <p:ph type="sldNum" sz="quarter" idx="12"/>
          </p:nvPr>
        </p:nvSpPr>
        <p:spPr/>
        <p:txBody>
          <a:bodyPr/>
          <a:lstStyle/>
          <a:p>
            <a:fld id="{1854EAFE-D38F-F545-9A19-0743AB92A8B9}" type="slidenum">
              <a:rPr kumimoji="1" lang="ja-JP" altLang="en-US" smtClean="0"/>
              <a:t>59</a:t>
            </a:fld>
            <a:endParaRPr kumimoji="1" lang="ja-JP" altLang="en-US"/>
          </a:p>
        </p:txBody>
      </p:sp>
      <p:sp>
        <p:nvSpPr>
          <p:cNvPr id="8" name="角丸四角形吹き出し 7">
            <a:extLst>
              <a:ext uri="{FF2B5EF4-FFF2-40B4-BE49-F238E27FC236}">
                <a16:creationId xmlns:a16="http://schemas.microsoft.com/office/drawing/2014/main" id="{622008B6-FE7F-2BE6-E9FE-547F2AB58120}"/>
              </a:ext>
            </a:extLst>
          </p:cNvPr>
          <p:cNvSpPr/>
          <p:nvPr/>
        </p:nvSpPr>
        <p:spPr>
          <a:xfrm>
            <a:off x="7932336" y="2390509"/>
            <a:ext cx="4099727" cy="3402544"/>
          </a:xfrm>
          <a:prstGeom prst="wedgeRoundRectCallout">
            <a:avLst>
              <a:gd name="adj1" fmla="val -67106"/>
              <a:gd name="adj2" fmla="val -21673"/>
              <a:gd name="adj3" fmla="val 16667"/>
            </a:avLst>
          </a:prstGeom>
          <a:solidFill>
            <a:schemeClr val="bg1"/>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39700"/>
            <a:r>
              <a:rPr lang="ja-JP" altLang="en-US" sz="2000" b="1">
                <a:solidFill>
                  <a:srgbClr val="C00000"/>
                </a:solidFill>
                <a:latin typeface="Hiragino Maru Gothic ProN W4" panose="020F0400000000000000" pitchFamily="34" charset="-128"/>
                <a:ea typeface="Hiragino Maru Gothic ProN W4" panose="020F0400000000000000" pitchFamily="34" charset="-128"/>
              </a:rPr>
              <a:t>具体的な効果（</a:t>
            </a:r>
            <a:r>
              <a:rPr lang="en-US" altLang="ja-JP" sz="2000" b="1" dirty="0">
                <a:solidFill>
                  <a:srgbClr val="C00000"/>
                </a:solidFill>
                <a:latin typeface="Hiragino Maru Gothic ProN W4" panose="020F0400000000000000" pitchFamily="34" charset="-128"/>
                <a:ea typeface="Hiragino Maru Gothic ProN W4" panose="020F0400000000000000" pitchFamily="34" charset="-128"/>
              </a:rPr>
              <a:t>62</a:t>
            </a:r>
            <a:r>
              <a:rPr lang="ja-JP" altLang="en-US" sz="2000" b="1">
                <a:solidFill>
                  <a:srgbClr val="C00000"/>
                </a:solidFill>
                <a:latin typeface="Hiragino Maru Gothic ProN W4" panose="020F0400000000000000" pitchFamily="34" charset="-128"/>
                <a:ea typeface="Hiragino Maru Gothic ProN W4" panose="020F0400000000000000" pitchFamily="34" charset="-128"/>
              </a:rPr>
              <a:t>個）：</a:t>
            </a:r>
            <a:endParaRPr lang="ja-JP" altLang="en-US" sz="2000">
              <a:solidFill>
                <a:srgbClr val="C00000"/>
              </a:solidFill>
              <a:latin typeface="Hiragino Maru Gothic ProN W4" panose="020F0400000000000000" pitchFamily="34" charset="-128"/>
              <a:ea typeface="Hiragino Maru Gothic ProN W4" panose="020F0400000000000000" pitchFamily="34" charset="-128"/>
            </a:endParaRPr>
          </a:p>
          <a:p>
            <a:pPr marL="139700"/>
            <a:r>
              <a:rPr lang="ja-JP" altLang="en-US" sz="2000">
                <a:solidFill>
                  <a:srgbClr val="C00000"/>
                </a:solidFill>
                <a:latin typeface="Hiragino Maru Gothic ProN W4" panose="020F0400000000000000" pitchFamily="34" charset="-128"/>
                <a:ea typeface="Hiragino Maru Gothic ProN W4" panose="020F0400000000000000" pitchFamily="34" charset="-128"/>
              </a:rPr>
              <a:t>・現場の負担軽減</a:t>
            </a:r>
          </a:p>
          <a:p>
            <a:pPr marL="139700"/>
            <a:r>
              <a:rPr lang="ja-JP" altLang="en-US" sz="2000">
                <a:solidFill>
                  <a:srgbClr val="C00000"/>
                </a:solidFill>
                <a:latin typeface="Hiragino Maru Gothic ProN W4" panose="020F0400000000000000" pitchFamily="34" charset="-128"/>
                <a:ea typeface="Hiragino Maru Gothic ProN W4" panose="020F0400000000000000" pitchFamily="34" charset="-128"/>
              </a:rPr>
              <a:t>・人材・組織力</a:t>
            </a:r>
          </a:p>
          <a:p>
            <a:pPr marL="139700"/>
            <a:r>
              <a:rPr lang="ja-JP" altLang="en-US" sz="2000">
                <a:solidFill>
                  <a:srgbClr val="C00000"/>
                </a:solidFill>
                <a:latin typeface="Hiragino Maru Gothic ProN W4" panose="020F0400000000000000" pitchFamily="34" charset="-128"/>
                <a:ea typeface="Hiragino Maru Gothic ProN W4" panose="020F0400000000000000" pitchFamily="34" charset="-128"/>
              </a:rPr>
              <a:t>・経営・意思決定</a:t>
            </a:r>
          </a:p>
          <a:p>
            <a:pPr marL="139700"/>
            <a:r>
              <a:rPr lang="ja-JP" altLang="en-US" sz="2000">
                <a:solidFill>
                  <a:srgbClr val="C00000"/>
                </a:solidFill>
                <a:latin typeface="Hiragino Maru Gothic ProN W4" panose="020F0400000000000000" pitchFamily="34" charset="-128"/>
                <a:ea typeface="Hiragino Maru Gothic ProN W4" panose="020F0400000000000000" pitchFamily="34" charset="-128"/>
              </a:rPr>
              <a:t>・リスク・ガバナンス</a:t>
            </a:r>
          </a:p>
          <a:p>
            <a:pPr marL="139700"/>
            <a:r>
              <a:rPr lang="ja-JP" altLang="en-US" sz="2000">
                <a:solidFill>
                  <a:srgbClr val="C00000"/>
                </a:solidFill>
                <a:latin typeface="Hiragino Maru Gothic ProN W4" panose="020F0400000000000000" pitchFamily="34" charset="-128"/>
                <a:ea typeface="Hiragino Maru Gothic ProN W4" panose="020F0400000000000000" pitchFamily="34" charset="-128"/>
              </a:rPr>
              <a:t>・組織文化・働きがい</a:t>
            </a:r>
          </a:p>
          <a:p>
            <a:pPr marL="139700"/>
            <a:r>
              <a:rPr lang="ja-JP" altLang="en-US" sz="2000">
                <a:solidFill>
                  <a:srgbClr val="C00000"/>
                </a:solidFill>
                <a:latin typeface="Hiragino Maru Gothic ProN W4" panose="020F0400000000000000" pitchFamily="34" charset="-128"/>
                <a:ea typeface="Hiragino Maru Gothic ProN W4" panose="020F0400000000000000" pitchFamily="34" charset="-128"/>
              </a:rPr>
              <a:t>・外部・顧客対応</a:t>
            </a:r>
          </a:p>
          <a:p>
            <a:pPr marL="139700"/>
            <a:endParaRPr lang="en-US" altLang="ja-JP" dirty="0">
              <a:solidFill>
                <a:srgbClr val="C00000"/>
              </a:solidFill>
              <a:latin typeface="Hiragino Maru Gothic ProN W4" panose="020F0400000000000000" pitchFamily="34" charset="-128"/>
              <a:ea typeface="Hiragino Maru Gothic ProN W4" panose="020F0400000000000000" pitchFamily="34" charset="-128"/>
            </a:endParaRPr>
          </a:p>
          <a:p>
            <a:pPr marL="139700"/>
            <a:r>
              <a:rPr lang="en-US" altLang="ja-JP" dirty="0">
                <a:solidFill>
                  <a:srgbClr val="C00000"/>
                </a:solidFill>
                <a:latin typeface="Hiragino Maru Gothic ProN W4" panose="020F0400000000000000" pitchFamily="34" charset="-128"/>
                <a:ea typeface="Hiragino Maru Gothic ProN W4" panose="020F0400000000000000" pitchFamily="34" charset="-128"/>
              </a:rPr>
              <a:t>※</a:t>
            </a:r>
            <a:r>
              <a:rPr lang="ja-JP" altLang="en-US">
                <a:solidFill>
                  <a:srgbClr val="C00000"/>
                </a:solidFill>
                <a:latin typeface="Hiragino Maru Gothic ProN W4" panose="020F0400000000000000" pitchFamily="34" charset="-128"/>
                <a:ea typeface="Hiragino Maru Gothic ProN W4" panose="020F0400000000000000" pitchFamily="34" charset="-128"/>
              </a:rPr>
              <a:t>経営系は複合効果として現れる</a:t>
            </a:r>
          </a:p>
        </p:txBody>
      </p:sp>
    </p:spTree>
    <p:extLst>
      <p:ext uri="{BB962C8B-B14F-4D97-AF65-F5344CB8AC3E}">
        <p14:creationId xmlns:p14="http://schemas.microsoft.com/office/powerpoint/2010/main" val="2886655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960E3BB-2CE1-8D1C-F925-54A27F14DE42}"/>
              </a:ext>
            </a:extLst>
          </p:cNvPr>
          <p:cNvSpPr>
            <a:spLocks noGrp="1"/>
          </p:cNvSpPr>
          <p:nvPr>
            <p:ph type="sldNum" sz="quarter" idx="12"/>
          </p:nvPr>
        </p:nvSpPr>
        <p:spPr/>
        <p:txBody>
          <a:bodyPr/>
          <a:lstStyle/>
          <a:p>
            <a:fld id="{1854EAFE-D38F-F545-9A19-0743AB92A8B9}" type="slidenum">
              <a:rPr kumimoji="1" lang="ja-JP" altLang="en-US" smtClean="0"/>
              <a:t>6</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EAF22DFC-00EA-D015-6E6C-D015D78F9473}"/>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3651141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F260253-BBC2-6BBC-643C-1BC834B97C1E}"/>
              </a:ext>
            </a:extLst>
          </p:cNvPr>
          <p:cNvSpPr>
            <a:spLocks noGrp="1"/>
          </p:cNvSpPr>
          <p:nvPr>
            <p:ph type="sldNum" sz="quarter" idx="12"/>
          </p:nvPr>
        </p:nvSpPr>
        <p:spPr/>
        <p:txBody>
          <a:bodyPr/>
          <a:lstStyle/>
          <a:p>
            <a:fld id="{1854EAFE-D38F-F545-9A19-0743AB92A8B9}" type="slidenum">
              <a:rPr kumimoji="1" lang="ja-JP" altLang="en-US" smtClean="0"/>
              <a:t>60</a:t>
            </a:fld>
            <a:endParaRPr kumimoji="1" lang="ja-JP" altLang="en-US"/>
          </a:p>
        </p:txBody>
      </p:sp>
      <p:pic>
        <p:nvPicPr>
          <p:cNvPr id="3" name="図 2">
            <a:extLst>
              <a:ext uri="{FF2B5EF4-FFF2-40B4-BE49-F238E27FC236}">
                <a16:creationId xmlns:a16="http://schemas.microsoft.com/office/drawing/2014/main" id="{82938286-8376-ED8E-5878-60069F248B4C}"/>
              </a:ext>
            </a:extLst>
          </p:cNvPr>
          <p:cNvPicPr>
            <a:picLocks noChangeAspect="1"/>
          </p:cNvPicPr>
          <p:nvPr/>
        </p:nvPicPr>
        <p:blipFill>
          <a:blip r:embed="rId2"/>
          <a:stretch>
            <a:fillRect/>
          </a:stretch>
        </p:blipFill>
        <p:spPr>
          <a:xfrm>
            <a:off x="0" y="0"/>
            <a:ext cx="12287252" cy="6858000"/>
          </a:xfrm>
          <a:prstGeom prst="rect">
            <a:avLst/>
          </a:prstGeom>
        </p:spPr>
      </p:pic>
    </p:spTree>
    <p:extLst>
      <p:ext uri="{BB962C8B-B14F-4D97-AF65-F5344CB8AC3E}">
        <p14:creationId xmlns:p14="http://schemas.microsoft.com/office/powerpoint/2010/main" val="1405225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90EBD37-1812-3B75-8747-6F824E770339}"/>
              </a:ext>
            </a:extLst>
          </p:cNvPr>
          <p:cNvSpPr>
            <a:spLocks noGrp="1"/>
          </p:cNvSpPr>
          <p:nvPr>
            <p:ph type="sldNum" sz="quarter" idx="12"/>
          </p:nvPr>
        </p:nvSpPr>
        <p:spPr/>
        <p:txBody>
          <a:bodyPr/>
          <a:lstStyle/>
          <a:p>
            <a:fld id="{1854EAFE-D38F-F545-9A19-0743AB92A8B9}" type="slidenum">
              <a:rPr kumimoji="1" lang="ja-JP" altLang="en-US" smtClean="0"/>
              <a:t>61</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B7B07ACE-76F7-7C9D-D138-8615EFF3E724}"/>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2990172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06FABFB-057D-0C47-B637-BFFB353F5D76}"/>
              </a:ext>
            </a:extLst>
          </p:cNvPr>
          <p:cNvSpPr>
            <a:spLocks noGrp="1"/>
          </p:cNvSpPr>
          <p:nvPr>
            <p:ph type="sldNum" sz="quarter" idx="12"/>
          </p:nvPr>
        </p:nvSpPr>
        <p:spPr/>
        <p:txBody>
          <a:bodyPr/>
          <a:lstStyle/>
          <a:p>
            <a:fld id="{1854EAFE-D38F-F545-9A19-0743AB92A8B9}" type="slidenum">
              <a:rPr kumimoji="1" lang="ja-JP" altLang="en-US" smtClean="0"/>
              <a:t>62</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F8B20317-F94B-2402-E555-7AD29F9FF27F}"/>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3697268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A4DC1BF-B13B-19FC-67E2-9C01DB40636B}"/>
              </a:ext>
            </a:extLst>
          </p:cNvPr>
          <p:cNvSpPr>
            <a:spLocks noGrp="1"/>
          </p:cNvSpPr>
          <p:nvPr>
            <p:ph type="sldNum" sz="quarter" idx="12"/>
          </p:nvPr>
        </p:nvSpPr>
        <p:spPr/>
        <p:txBody>
          <a:bodyPr/>
          <a:lstStyle/>
          <a:p>
            <a:fld id="{1854EAFE-D38F-F545-9A19-0743AB92A8B9}" type="slidenum">
              <a:rPr kumimoji="1" lang="ja-JP" altLang="en-US" smtClean="0"/>
              <a:t>63</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1986C69C-BA08-8FC6-E702-A89595410D2D}"/>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1060310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ED08C1-F9FF-CE5E-2534-FF837AEE1FFE}"/>
              </a:ext>
            </a:extLst>
          </p:cNvPr>
          <p:cNvSpPr>
            <a:spLocks noGrp="1"/>
          </p:cNvSpPr>
          <p:nvPr>
            <p:ph type="sldNum" sz="quarter" idx="12"/>
          </p:nvPr>
        </p:nvSpPr>
        <p:spPr/>
        <p:txBody>
          <a:bodyPr/>
          <a:lstStyle/>
          <a:p>
            <a:fld id="{1854EAFE-D38F-F545-9A19-0743AB92A8B9}" type="slidenum">
              <a:rPr kumimoji="1" lang="ja-JP" altLang="en-US" smtClean="0"/>
              <a:t>64</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48DE8F55-39CF-EEC5-04EA-357BA4A3D2F6}"/>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706798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02C85D-1D42-27DF-B966-8A3485F018FD}"/>
              </a:ext>
            </a:extLst>
          </p:cNvPr>
          <p:cNvSpPr>
            <a:spLocks noGrp="1"/>
          </p:cNvSpPr>
          <p:nvPr>
            <p:ph type="sldNum" sz="quarter" idx="12"/>
          </p:nvPr>
        </p:nvSpPr>
        <p:spPr/>
        <p:txBody>
          <a:bodyPr/>
          <a:lstStyle/>
          <a:p>
            <a:fld id="{1854EAFE-D38F-F545-9A19-0743AB92A8B9}" type="slidenum">
              <a:rPr kumimoji="1" lang="ja-JP" altLang="en-US" smtClean="0"/>
              <a:t>65</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76079C9D-1CF1-1ACF-1241-363565CD1AA4}"/>
              </a:ext>
            </a:extLst>
          </p:cNvPr>
          <p:cNvPicPr>
            <a:picLocks noChangeAspect="1"/>
          </p:cNvPicPr>
          <p:nvPr/>
        </p:nvPicPr>
        <p:blipFill>
          <a:blip r:embed="rId2"/>
          <a:stretch>
            <a:fillRect/>
          </a:stretch>
        </p:blipFill>
        <p:spPr>
          <a:xfrm>
            <a:off x="0" y="0"/>
            <a:ext cx="12234630" cy="6834188"/>
          </a:xfrm>
          <a:prstGeom prst="rect">
            <a:avLst/>
          </a:prstGeom>
        </p:spPr>
      </p:pic>
    </p:spTree>
    <p:extLst>
      <p:ext uri="{BB962C8B-B14F-4D97-AF65-F5344CB8AC3E}">
        <p14:creationId xmlns:p14="http://schemas.microsoft.com/office/powerpoint/2010/main" val="36196751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B5CE8D4-CF39-7FBF-24E4-0B9CCBC1FC12}"/>
              </a:ext>
            </a:extLst>
          </p:cNvPr>
          <p:cNvSpPr>
            <a:spLocks noGrp="1"/>
          </p:cNvSpPr>
          <p:nvPr>
            <p:ph type="sldNum" sz="quarter" idx="12"/>
          </p:nvPr>
        </p:nvSpPr>
        <p:spPr/>
        <p:txBody>
          <a:bodyPr/>
          <a:lstStyle/>
          <a:p>
            <a:fld id="{1854EAFE-D38F-F545-9A19-0743AB92A8B9}" type="slidenum">
              <a:rPr kumimoji="1" lang="ja-JP" altLang="en-US" smtClean="0"/>
              <a:t>66</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ED6D413B-42EB-C62C-5139-B651D4D087A1}"/>
              </a:ext>
            </a:extLst>
          </p:cNvPr>
          <p:cNvPicPr>
            <a:picLocks noChangeAspect="1"/>
          </p:cNvPicPr>
          <p:nvPr/>
        </p:nvPicPr>
        <p:blipFill>
          <a:blip r:embed="rId2"/>
          <a:stretch>
            <a:fillRect/>
          </a:stretch>
        </p:blipFill>
        <p:spPr>
          <a:xfrm>
            <a:off x="-1" y="-1"/>
            <a:ext cx="12032851" cy="6721475"/>
          </a:xfrm>
          <a:prstGeom prst="rect">
            <a:avLst/>
          </a:prstGeom>
        </p:spPr>
      </p:pic>
    </p:spTree>
    <p:extLst>
      <p:ext uri="{BB962C8B-B14F-4D97-AF65-F5344CB8AC3E}">
        <p14:creationId xmlns:p14="http://schemas.microsoft.com/office/powerpoint/2010/main" val="1977092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EE4CC3C-C47D-4857-DF6C-C6AABF5BC48A}"/>
              </a:ext>
            </a:extLst>
          </p:cNvPr>
          <p:cNvSpPr>
            <a:spLocks noGrp="1"/>
          </p:cNvSpPr>
          <p:nvPr>
            <p:ph type="sldNum" sz="quarter" idx="12"/>
          </p:nvPr>
        </p:nvSpPr>
        <p:spPr/>
        <p:txBody>
          <a:bodyPr/>
          <a:lstStyle/>
          <a:p>
            <a:fld id="{1854EAFE-D38F-F545-9A19-0743AB92A8B9}" type="slidenum">
              <a:rPr kumimoji="1" lang="ja-JP" altLang="en-US" smtClean="0"/>
              <a:t>67</a:t>
            </a:fld>
            <a:endParaRPr kumimoji="1" lang="ja-JP" altLang="en-US"/>
          </a:p>
        </p:txBody>
      </p:sp>
      <p:pic>
        <p:nvPicPr>
          <p:cNvPr id="4" name="図 3" descr="ロゴ&#10;&#10;AI 生成コンテンツは誤りを含む可能性があります。">
            <a:extLst>
              <a:ext uri="{FF2B5EF4-FFF2-40B4-BE49-F238E27FC236}">
                <a16:creationId xmlns:a16="http://schemas.microsoft.com/office/drawing/2014/main" id="{16B79B15-3A5F-A311-1C95-E4EA483C27A1}"/>
              </a:ext>
            </a:extLst>
          </p:cNvPr>
          <p:cNvPicPr>
            <a:picLocks noChangeAspect="1"/>
          </p:cNvPicPr>
          <p:nvPr/>
        </p:nvPicPr>
        <p:blipFill>
          <a:blip r:embed="rId2"/>
          <a:stretch>
            <a:fillRect/>
          </a:stretch>
        </p:blipFill>
        <p:spPr>
          <a:xfrm>
            <a:off x="0" y="23812"/>
            <a:ext cx="12192000" cy="6810375"/>
          </a:xfrm>
          <a:prstGeom prst="rect">
            <a:avLst/>
          </a:prstGeom>
        </p:spPr>
      </p:pic>
    </p:spTree>
    <p:extLst>
      <p:ext uri="{BB962C8B-B14F-4D97-AF65-F5344CB8AC3E}">
        <p14:creationId xmlns:p14="http://schemas.microsoft.com/office/powerpoint/2010/main" val="1023513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42A57AAE-0197-2EC4-1EAD-12C04187848A}"/>
              </a:ext>
            </a:extLst>
          </p:cNvPr>
          <p:cNvSpPr>
            <a:spLocks noGrp="1"/>
          </p:cNvSpPr>
          <p:nvPr>
            <p:ph type="sldNum" sz="quarter" idx="12"/>
          </p:nvPr>
        </p:nvSpPr>
        <p:spPr/>
        <p:txBody>
          <a:bodyPr/>
          <a:lstStyle/>
          <a:p>
            <a:fld id="{1854EAFE-D38F-F545-9A19-0743AB92A8B9}" type="slidenum">
              <a:rPr kumimoji="1" lang="ja-JP" altLang="en-US" smtClean="0"/>
              <a:t>68</a:t>
            </a:fld>
            <a:endParaRPr kumimoji="1" lang="ja-JP" altLang="en-US"/>
          </a:p>
        </p:txBody>
      </p:sp>
      <p:pic>
        <p:nvPicPr>
          <p:cNvPr id="4" name="図 3" descr="テキスト が含まれている画像&#10;&#10;AI 生成コンテンツは誤りを含む可能性があります。">
            <a:extLst>
              <a:ext uri="{FF2B5EF4-FFF2-40B4-BE49-F238E27FC236}">
                <a16:creationId xmlns:a16="http://schemas.microsoft.com/office/drawing/2014/main" id="{C9E3E0DD-882A-4402-CC24-EE12E5B37F85}"/>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254288041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171079C2-88C8-8C2B-5190-67BF2025B647}"/>
              </a:ext>
            </a:extLst>
          </p:cNvPr>
          <p:cNvSpPr>
            <a:spLocks noGrp="1"/>
          </p:cNvSpPr>
          <p:nvPr>
            <p:ph type="sldNum" sz="quarter" idx="12"/>
          </p:nvPr>
        </p:nvSpPr>
        <p:spPr/>
        <p:txBody>
          <a:bodyPr/>
          <a:lstStyle/>
          <a:p>
            <a:fld id="{1854EAFE-D38F-F545-9A19-0743AB92A8B9}" type="slidenum">
              <a:rPr kumimoji="1" lang="ja-JP" altLang="en-US" smtClean="0"/>
              <a:t>69</a:t>
            </a:fld>
            <a:endParaRPr kumimoji="1" lang="ja-JP" altLang="en-US"/>
          </a:p>
        </p:txBody>
      </p:sp>
      <p:pic>
        <p:nvPicPr>
          <p:cNvPr id="4" name="図 3" descr="アプリケーション&#10;&#10;AI 生成コンテンツは誤りを含む可能性があります。">
            <a:extLst>
              <a:ext uri="{FF2B5EF4-FFF2-40B4-BE49-F238E27FC236}">
                <a16:creationId xmlns:a16="http://schemas.microsoft.com/office/drawing/2014/main" id="{82FD70B3-DFF1-442C-09EC-6783E29915A2}"/>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42017723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E13FD6A-6EAA-C7E2-1ECC-EF87ED454B84}"/>
              </a:ext>
            </a:extLst>
          </p:cNvPr>
          <p:cNvSpPr>
            <a:spLocks noGrp="1"/>
          </p:cNvSpPr>
          <p:nvPr>
            <p:ph type="sldNum" sz="quarter" idx="12"/>
          </p:nvPr>
        </p:nvSpPr>
        <p:spPr/>
        <p:txBody>
          <a:bodyPr/>
          <a:lstStyle/>
          <a:p>
            <a:fld id="{1854EAFE-D38F-F545-9A19-0743AB92A8B9}" type="slidenum">
              <a:rPr kumimoji="1" lang="ja-JP" altLang="en-US" smtClean="0"/>
              <a:t>7</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98C5ADB9-A971-9210-B9F8-D4FC63919C07}"/>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3870336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0235B43D-F3A5-F26F-F98E-24B7D995490F}"/>
              </a:ext>
            </a:extLst>
          </p:cNvPr>
          <p:cNvSpPr>
            <a:spLocks noGrp="1"/>
          </p:cNvSpPr>
          <p:nvPr>
            <p:ph type="sldNum" sz="quarter" idx="12"/>
          </p:nvPr>
        </p:nvSpPr>
        <p:spPr/>
        <p:txBody>
          <a:bodyPr/>
          <a:lstStyle/>
          <a:p>
            <a:fld id="{1854EAFE-D38F-F545-9A19-0743AB92A8B9}" type="slidenum">
              <a:rPr kumimoji="1" lang="ja-JP" altLang="en-US" smtClean="0"/>
              <a:t>70</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EB35D133-8150-208C-E50B-77D0DE08EAA0}"/>
              </a:ext>
            </a:extLst>
          </p:cNvPr>
          <p:cNvPicPr>
            <a:picLocks noChangeAspect="1"/>
          </p:cNvPicPr>
          <p:nvPr/>
        </p:nvPicPr>
        <p:blipFill>
          <a:blip r:embed="rId2"/>
          <a:stretch>
            <a:fillRect/>
          </a:stretch>
        </p:blipFill>
        <p:spPr>
          <a:xfrm>
            <a:off x="0" y="23812"/>
            <a:ext cx="12234630" cy="6834188"/>
          </a:xfrm>
          <a:prstGeom prst="rect">
            <a:avLst/>
          </a:prstGeom>
        </p:spPr>
      </p:pic>
    </p:spTree>
    <p:extLst>
      <p:ext uri="{BB962C8B-B14F-4D97-AF65-F5344CB8AC3E}">
        <p14:creationId xmlns:p14="http://schemas.microsoft.com/office/powerpoint/2010/main" val="11098592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FE0E3A-57B1-EC73-D200-281B99FFBC1A}"/>
              </a:ext>
            </a:extLst>
          </p:cNvPr>
          <p:cNvSpPr>
            <a:spLocks noGrp="1"/>
          </p:cNvSpPr>
          <p:nvPr>
            <p:ph type="title"/>
          </p:nvPr>
        </p:nvSpPr>
        <p:spPr/>
        <p:txBody>
          <a:bodyPr anchor="t"/>
          <a:lstStyle/>
          <a:p>
            <a:r>
              <a:rPr kumimoji="1" lang="ja-JP" altLang="en-US"/>
              <a:t>三原則もたらす効果、できること（１）</a:t>
            </a:r>
          </a:p>
        </p:txBody>
      </p:sp>
      <p:sp>
        <p:nvSpPr>
          <p:cNvPr id="4" name="スライド番号プレースホルダー 3">
            <a:extLst>
              <a:ext uri="{FF2B5EF4-FFF2-40B4-BE49-F238E27FC236}">
                <a16:creationId xmlns:a16="http://schemas.microsoft.com/office/drawing/2014/main" id="{86304D8B-940D-020C-35CC-9A2546F226CB}"/>
              </a:ext>
            </a:extLst>
          </p:cNvPr>
          <p:cNvSpPr>
            <a:spLocks noGrp="1"/>
          </p:cNvSpPr>
          <p:nvPr>
            <p:ph type="sldNum" sz="quarter" idx="12"/>
          </p:nvPr>
        </p:nvSpPr>
        <p:spPr/>
        <p:txBody>
          <a:bodyPr/>
          <a:lstStyle/>
          <a:p>
            <a:fld id="{1854EAFE-D38F-F545-9A19-0743AB92A8B9}" type="slidenum">
              <a:rPr kumimoji="1" lang="ja-JP" altLang="en-US" smtClean="0"/>
              <a:t>71</a:t>
            </a:fld>
            <a:endParaRPr kumimoji="1" lang="ja-JP" altLang="en-US"/>
          </a:p>
        </p:txBody>
      </p:sp>
      <p:graphicFrame>
        <p:nvGraphicFramePr>
          <p:cNvPr id="6" name="表 5">
            <a:extLst>
              <a:ext uri="{FF2B5EF4-FFF2-40B4-BE49-F238E27FC236}">
                <a16:creationId xmlns:a16="http://schemas.microsoft.com/office/drawing/2014/main" id="{A136C698-66C1-7862-AF16-DF6BF5BC7F38}"/>
              </a:ext>
            </a:extLst>
          </p:cNvPr>
          <p:cNvGraphicFramePr>
            <a:graphicFrameLocks noGrp="1"/>
          </p:cNvGraphicFramePr>
          <p:nvPr>
            <p:extLst>
              <p:ext uri="{D42A27DB-BD31-4B8C-83A1-F6EECF244321}">
                <p14:modId xmlns:p14="http://schemas.microsoft.com/office/powerpoint/2010/main" val="576899252"/>
              </p:ext>
            </p:extLst>
          </p:nvPr>
        </p:nvGraphicFramePr>
        <p:xfrm>
          <a:off x="442127" y="1160691"/>
          <a:ext cx="11254155" cy="5483860"/>
        </p:xfrm>
        <a:graphic>
          <a:graphicData uri="http://schemas.openxmlformats.org/drawingml/2006/table">
            <a:tbl>
              <a:tblPr firstRow="1" bandRow="1">
                <a:tableStyleId>{5C22544A-7EE6-4342-B048-85BDC9FD1C3A}</a:tableStyleId>
              </a:tblPr>
              <a:tblGrid>
                <a:gridCol w="522515">
                  <a:extLst>
                    <a:ext uri="{9D8B030D-6E8A-4147-A177-3AD203B41FA5}">
                      <a16:colId xmlns:a16="http://schemas.microsoft.com/office/drawing/2014/main" val="2641300357"/>
                    </a:ext>
                  </a:extLst>
                </a:gridCol>
                <a:gridCol w="2873828">
                  <a:extLst>
                    <a:ext uri="{9D8B030D-6E8A-4147-A177-3AD203B41FA5}">
                      <a16:colId xmlns:a16="http://schemas.microsoft.com/office/drawing/2014/main" val="1377907474"/>
                    </a:ext>
                  </a:extLst>
                </a:gridCol>
                <a:gridCol w="3959051">
                  <a:extLst>
                    <a:ext uri="{9D8B030D-6E8A-4147-A177-3AD203B41FA5}">
                      <a16:colId xmlns:a16="http://schemas.microsoft.com/office/drawing/2014/main" val="3096066641"/>
                    </a:ext>
                  </a:extLst>
                </a:gridCol>
                <a:gridCol w="3898761">
                  <a:extLst>
                    <a:ext uri="{9D8B030D-6E8A-4147-A177-3AD203B41FA5}">
                      <a16:colId xmlns:a16="http://schemas.microsoft.com/office/drawing/2014/main" val="3087195998"/>
                    </a:ext>
                  </a:extLst>
                </a:gridCol>
              </a:tblGrid>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a:t>
                      </a:r>
                      <a:endParaRPr lang="en-US" altLang="ja-JP" sz="1400" dirty="0">
                        <a:effectLst/>
                        <a:latin typeface="Hiragino Maru Gothic ProN W4" panose="020F0400000000000000" pitchFamily="34" charset="-128"/>
                        <a:ea typeface="Hiragino Maru Gothic ProN W4" panose="020F0400000000000000" pitchFamily="34" charset="-128"/>
                      </a:endParaRPr>
                    </a:p>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番号</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効果の名称</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具体的な詳細・メリット</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期待される副次的な変化 </a:t>
                      </a:r>
                      <a:r>
                        <a:rPr lang="en-US" altLang="ja-JP" sz="1400" dirty="0">
                          <a:effectLst/>
                          <a:latin typeface="Hiragino Maru Gothic ProN W4" panose="020F0400000000000000" pitchFamily="34" charset="-128"/>
                          <a:ea typeface="Hiragino Maru Gothic ProN W4" panose="020F0400000000000000" pitchFamily="34" charset="-128"/>
                        </a:rPr>
                        <a:t>(</a:t>
                      </a:r>
                      <a:r>
                        <a:rPr lang="ja-JP" altLang="en-US" sz="1400">
                          <a:effectLst/>
                          <a:latin typeface="Hiragino Maru Gothic ProN W4" panose="020F0400000000000000" pitchFamily="34" charset="-128"/>
                          <a:ea typeface="Hiragino Maru Gothic ProN W4" panose="020F0400000000000000" pitchFamily="34" charset="-128"/>
                        </a:rPr>
                        <a:t>推測</a:t>
                      </a:r>
                      <a:r>
                        <a:rPr lang="en-US" altLang="ja-JP" sz="1400" dirty="0">
                          <a:effectLst/>
                          <a:latin typeface="Hiragino Maru Gothic ProN W4" panose="020F0400000000000000" pitchFamily="34" charset="-128"/>
                          <a:ea typeface="Hiragino Maru Gothic ProN W4" panose="020F0400000000000000" pitchFamily="34" charset="-128"/>
                        </a:rPr>
                        <a:t>)</a:t>
                      </a:r>
                    </a:p>
                  </a:txBody>
                  <a:tcPr marL="28575" marR="28575" marT="19050" marB="19050" anchor="ctr"/>
                </a:tc>
                <a:extLst>
                  <a:ext uri="{0D108BD9-81ED-4DB2-BD59-A6C34878D82A}">
                    <a16:rowId xmlns:a16="http://schemas.microsoft.com/office/drawing/2014/main" val="2927111434"/>
                  </a:ext>
                </a:extLst>
              </a:tr>
              <a:tr h="370840">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prstClr val="black"/>
                          </a:solidFill>
                          <a:effectLst/>
                          <a:uLnTx/>
                          <a:uFillTx/>
                          <a:latin typeface="Hiragino Maru Gothic ProN W4" panose="020F0400000000000000" pitchFamily="34" charset="-128"/>
                          <a:ea typeface="Hiragino Maru Gothic ProN W4" panose="020F0400000000000000" pitchFamily="34" charset="-128"/>
                          <a:cs typeface="+mn-cs"/>
                        </a:rPr>
                        <a:t>【</a:t>
                      </a:r>
                      <a:r>
                        <a:rPr kumimoji="1" lang="ja-JP" altLang="en-US" sz="1400" b="1" i="0" u="none" strike="noStrike" kern="1200" cap="none" spc="0" normalizeH="0" baseline="0" noProof="0">
                          <a:ln>
                            <a:noFill/>
                          </a:ln>
                          <a:solidFill>
                            <a:prstClr val="black"/>
                          </a:solidFill>
                          <a:effectLst/>
                          <a:uLnTx/>
                          <a:uFillTx/>
                          <a:latin typeface="Hiragino Maru Gothic ProN W4" panose="020F0400000000000000" pitchFamily="34" charset="-128"/>
                          <a:ea typeface="Hiragino Maru Gothic ProN W4" panose="020F0400000000000000" pitchFamily="34" charset="-128"/>
                          <a:cs typeface="+mn-cs"/>
                        </a:rPr>
                        <a:t>仕事の可視化・管理</a:t>
                      </a:r>
                      <a:r>
                        <a:rPr kumimoji="1" lang="en-US" altLang="ja-JP" sz="1400" b="1" i="0" u="none" strike="noStrike" kern="1200" cap="none" spc="0" normalizeH="0" baseline="0" noProof="0" dirty="0">
                          <a:ln>
                            <a:noFill/>
                          </a:ln>
                          <a:solidFill>
                            <a:prstClr val="black"/>
                          </a:solidFill>
                          <a:effectLst/>
                          <a:uLnTx/>
                          <a:uFillTx/>
                          <a:latin typeface="Hiragino Maru Gothic ProN W4" panose="020F0400000000000000" pitchFamily="34" charset="-128"/>
                          <a:ea typeface="Hiragino Maru Gothic ProN W4" panose="020F0400000000000000" pitchFamily="34" charset="-128"/>
                          <a:cs typeface="+mn-cs"/>
                        </a:rPr>
                        <a:t>】</a:t>
                      </a:r>
                    </a:p>
                  </a:txBody>
                  <a:tcPr anchor="ctr"/>
                </a:tc>
                <a:tc hMerge="1">
                  <a:txBody>
                    <a:bodyPr/>
                    <a:lstStyle/>
                    <a:p>
                      <a:endParaRPr dirty="0"/>
                    </a:p>
                  </a:txBody>
                  <a:tcPr anchor="ctr"/>
                </a:tc>
                <a:tc>
                  <a:txBody>
                    <a:bodyPr/>
                    <a:lstStyle/>
                    <a:p>
                      <a:endParaRPr kumimoji="1" lang="ja-JP" altLang="en-US" sz="1400">
                        <a:latin typeface="Hiragino Maru Gothic ProN W4" panose="020F0400000000000000" pitchFamily="34" charset="-128"/>
                        <a:ea typeface="Hiragino Maru Gothic ProN W4" panose="020F0400000000000000" pitchFamily="34" charset="-128"/>
                      </a:endParaRPr>
                    </a:p>
                  </a:txBody>
                  <a:tcPr anchor="ctr"/>
                </a:tc>
                <a:tc>
                  <a:txBody>
                    <a:bodyPr/>
                    <a:lstStyle/>
                    <a:p>
                      <a:endParaRPr kumimoji="1" lang="ja-JP" altLang="en-US" sz="1400">
                        <a:latin typeface="Hiragino Maru Gothic ProN W4" panose="020F0400000000000000" pitchFamily="34" charset="-128"/>
                        <a:ea typeface="Hiragino Maru Gothic ProN W4" panose="020F0400000000000000" pitchFamily="34" charset="-128"/>
                      </a:endParaRPr>
                    </a:p>
                  </a:txBody>
                  <a:tcPr anchor="ctr"/>
                </a:tc>
                <a:extLst>
                  <a:ext uri="{0D108BD9-81ED-4DB2-BD59-A6C34878D82A}">
                    <a16:rowId xmlns:a16="http://schemas.microsoft.com/office/drawing/2014/main" val="1265808209"/>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①</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仕事が「見える」ようになる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誰が何をいつやるか、どこまで進んでいるかが可視化される。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進捗管理の工数が削減され、チーム内での相互理解が深まる。</a:t>
                      </a:r>
                    </a:p>
                  </a:txBody>
                  <a:tcPr marL="28575" marR="28575" marT="19050" marB="19050" anchor="ctr"/>
                </a:tc>
                <a:extLst>
                  <a:ext uri="{0D108BD9-81ED-4DB2-BD59-A6C34878D82A}">
                    <a16:rowId xmlns:a16="http://schemas.microsoft.com/office/drawing/2014/main" val="4053454979"/>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②</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業務の偏りが事前にわかる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特定の人に仕事が集中しているかが一目瞭然。負荷分散を「事前に」できる。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特定のメンバーへの過負荷によるバーンアウト防止や健康管理の向上。</a:t>
                      </a:r>
                    </a:p>
                  </a:txBody>
                  <a:tcPr marL="28575" marR="28575" marT="19050" marB="19050" anchor="ctr"/>
                </a:tc>
                <a:extLst>
                  <a:ext uri="{0D108BD9-81ED-4DB2-BD59-A6C34878D82A}">
                    <a16:rowId xmlns:a16="http://schemas.microsoft.com/office/drawing/2014/main" val="751590694"/>
                  </a:ext>
                </a:extLst>
              </a:tr>
              <a:tr h="370840">
                <a:tc>
                  <a:txBody>
                    <a:bodyPr/>
                    <a:lstStyle/>
                    <a:p>
                      <a:pPr algn="ctr" rtl="0" fontAlgn="b">
                        <a:buNone/>
                      </a:pPr>
                      <a:r>
                        <a:rPr lang="en-US" altLang="ja-JP" sz="1400">
                          <a:effectLst/>
                          <a:latin typeface="Hiragino Maru Gothic ProN W4" panose="020F0400000000000000" pitchFamily="34" charset="-128"/>
                          <a:ea typeface="Hiragino Maru Gothic ProN W4" panose="020F0400000000000000" pitchFamily="34" charset="-128"/>
                        </a:rPr>
                        <a:t>③</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遅れやトラブルを先に察知できる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予実差異をリアルタイムで把握、問題が大きくなる前に手が打てる。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納期遅延のリスク低減と、プロジェクトの成功率向上。</a:t>
                      </a:r>
                    </a:p>
                  </a:txBody>
                  <a:tcPr marL="28575" marR="28575" marT="19050" marB="19050" anchor="ctr"/>
                </a:tc>
                <a:extLst>
                  <a:ext uri="{0D108BD9-81ED-4DB2-BD59-A6C34878D82A}">
                    <a16:rowId xmlns:a16="http://schemas.microsoft.com/office/drawing/2014/main" val="2147440901"/>
                  </a:ext>
                </a:extLst>
              </a:tr>
              <a:tr h="370840">
                <a:tc>
                  <a:txBody>
                    <a:bodyPr/>
                    <a:lstStyle/>
                    <a:p>
                      <a:pPr algn="ctr" rtl="0" fontAlgn="b">
                        <a:buNone/>
                      </a:pPr>
                      <a:r>
                        <a:rPr lang="en-US" altLang="ja-JP" sz="1400">
                          <a:effectLst/>
                          <a:latin typeface="Hiragino Maru Gothic ProN W4" panose="020F0400000000000000" pitchFamily="34" charset="-128"/>
                          <a:ea typeface="Hiragino Maru Gothic ProN W4" panose="020F0400000000000000" pitchFamily="34" charset="-128"/>
                        </a:rPr>
                        <a:t>④</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優先順位が明確になる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「何から手をつけるか」が組織として決まる。「声の大きい人優先」から脱却。</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重要度の低い業務の削減と、組織の戦略に沿ったリソース配置の実現。</a:t>
                      </a:r>
                    </a:p>
                  </a:txBody>
                  <a:tcPr marL="28575" marR="28575" marT="19050" marB="19050" anchor="ctr"/>
                </a:tc>
                <a:extLst>
                  <a:ext uri="{0D108BD9-81ED-4DB2-BD59-A6C34878D82A}">
                    <a16:rowId xmlns:a16="http://schemas.microsoft.com/office/drawing/2014/main" val="1762815742"/>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⑤</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「待ち」の時間が減る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前工程が終わったら自動で次へ。「あの人待ち」で仕事が止まらない。</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リードタイムの短縮と、業務フロー全体のスピードアップ。</a:t>
                      </a:r>
                    </a:p>
                  </a:txBody>
                  <a:tcPr marL="28575" marR="28575" marT="19050" marB="19050" anchor="ctr"/>
                </a:tc>
                <a:extLst>
                  <a:ext uri="{0D108BD9-81ED-4DB2-BD59-A6C34878D82A}">
                    <a16:rowId xmlns:a16="http://schemas.microsoft.com/office/drawing/2014/main" val="2140083161"/>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⑥</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会議が減る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「状況確認のための会議」が不要になる。集まらなくても状況がわかる。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実務に充てる時間の増加と、会議コストの削減。</a:t>
                      </a:r>
                    </a:p>
                  </a:txBody>
                  <a:tcPr marL="28575" marR="28575" marT="19050" marB="19050" anchor="ctr"/>
                </a:tc>
                <a:extLst>
                  <a:ext uri="{0D108BD9-81ED-4DB2-BD59-A6C34878D82A}">
                    <a16:rowId xmlns:a16="http://schemas.microsoft.com/office/drawing/2014/main" val="2303220141"/>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⑦</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報告書作成の手間が減る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データが蓄積されているので、報告書は「作る」のではなく「出力する」だけ。</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事務作業の自動化による、コア業務への集中力の向上。</a:t>
                      </a:r>
                    </a:p>
                  </a:txBody>
                  <a:tcPr marL="28575" marR="28575" marT="19050" marB="19050" anchor="ctr"/>
                </a:tc>
                <a:extLst>
                  <a:ext uri="{0D108BD9-81ED-4DB2-BD59-A6C34878D82A}">
                    <a16:rowId xmlns:a16="http://schemas.microsoft.com/office/drawing/2014/main" val="4263663303"/>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⑧</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進捗報告を求めなくていい</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管理者による「どうなってる？」という確認が不要。システムで確認可能。</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管理職と担当者間のコミュニケーション摩擦の軽減。</a:t>
                      </a:r>
                    </a:p>
                  </a:txBody>
                  <a:tcPr marL="28575" marR="28575" marT="19050" marB="19050" anchor="ctr"/>
                </a:tc>
                <a:extLst>
                  <a:ext uri="{0D108BD9-81ED-4DB2-BD59-A6C34878D82A}">
                    <a16:rowId xmlns:a16="http://schemas.microsoft.com/office/drawing/2014/main" val="547731286"/>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⑨</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仕事の「抜け漏れ」がなくなる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計画として登録されているため、「忘れてた」「聞いてない」の発生を防止。</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業務品質の安定と、ミスに伴う謝罪・修正コストの削減。</a:t>
                      </a:r>
                    </a:p>
                  </a:txBody>
                  <a:tcPr marL="28575" marR="28575" marT="19050" marB="19050" anchor="ctr"/>
                </a:tc>
                <a:extLst>
                  <a:ext uri="{0D108BD9-81ED-4DB2-BD59-A6C34878D82A}">
                    <a16:rowId xmlns:a16="http://schemas.microsoft.com/office/drawing/2014/main" val="1522881843"/>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⑩</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期限管理が自動化される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期限が近づくとアラートが出る仕組み。</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コンプライアンス遵守の徹底と、期限間際の心理的ストレスの緩和。</a:t>
                      </a:r>
                    </a:p>
                  </a:txBody>
                  <a:tcPr marL="28575" marR="28575" marT="19050" marB="19050" anchor="ctr"/>
                </a:tc>
                <a:extLst>
                  <a:ext uri="{0D108BD9-81ED-4DB2-BD59-A6C34878D82A}">
                    <a16:rowId xmlns:a16="http://schemas.microsoft.com/office/drawing/2014/main" val="4253222849"/>
                  </a:ext>
                </a:extLst>
              </a:tr>
            </a:tbl>
          </a:graphicData>
        </a:graphic>
      </p:graphicFrame>
    </p:spTree>
    <p:extLst>
      <p:ext uri="{BB962C8B-B14F-4D97-AF65-F5344CB8AC3E}">
        <p14:creationId xmlns:p14="http://schemas.microsoft.com/office/powerpoint/2010/main" val="18733652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0D2C3-3B09-0296-229B-BB04EBD915E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65E616F3-5CBB-5691-10A9-31E5D0088473}"/>
              </a:ext>
            </a:extLst>
          </p:cNvPr>
          <p:cNvSpPr>
            <a:spLocks noGrp="1"/>
          </p:cNvSpPr>
          <p:nvPr>
            <p:ph type="title"/>
          </p:nvPr>
        </p:nvSpPr>
        <p:spPr/>
        <p:txBody>
          <a:bodyPr anchor="t"/>
          <a:lstStyle/>
          <a:p>
            <a:r>
              <a:rPr kumimoji="1" lang="ja-JP" altLang="en-US"/>
              <a:t>三原則もたらす効果、できること（２）</a:t>
            </a:r>
          </a:p>
        </p:txBody>
      </p:sp>
      <p:sp>
        <p:nvSpPr>
          <p:cNvPr id="4" name="スライド番号プレースホルダー 3">
            <a:extLst>
              <a:ext uri="{FF2B5EF4-FFF2-40B4-BE49-F238E27FC236}">
                <a16:creationId xmlns:a16="http://schemas.microsoft.com/office/drawing/2014/main" id="{F9BA1588-A027-98FA-8104-7062CB58EAB6}"/>
              </a:ext>
            </a:extLst>
          </p:cNvPr>
          <p:cNvSpPr>
            <a:spLocks noGrp="1"/>
          </p:cNvSpPr>
          <p:nvPr>
            <p:ph type="sldNum" sz="quarter" idx="12"/>
          </p:nvPr>
        </p:nvSpPr>
        <p:spPr/>
        <p:txBody>
          <a:bodyPr/>
          <a:lstStyle/>
          <a:p>
            <a:fld id="{1854EAFE-D38F-F545-9A19-0743AB92A8B9}" type="slidenum">
              <a:rPr kumimoji="1" lang="ja-JP" altLang="en-US" smtClean="0"/>
              <a:t>72</a:t>
            </a:fld>
            <a:endParaRPr kumimoji="1" lang="ja-JP" altLang="en-US"/>
          </a:p>
        </p:txBody>
      </p:sp>
      <p:graphicFrame>
        <p:nvGraphicFramePr>
          <p:cNvPr id="6" name="表 5">
            <a:extLst>
              <a:ext uri="{FF2B5EF4-FFF2-40B4-BE49-F238E27FC236}">
                <a16:creationId xmlns:a16="http://schemas.microsoft.com/office/drawing/2014/main" id="{5BFBCB59-4E5A-52DF-A1A5-A66283226940}"/>
              </a:ext>
            </a:extLst>
          </p:cNvPr>
          <p:cNvGraphicFramePr>
            <a:graphicFrameLocks noGrp="1"/>
          </p:cNvGraphicFramePr>
          <p:nvPr>
            <p:extLst>
              <p:ext uri="{D42A27DB-BD31-4B8C-83A1-F6EECF244321}">
                <p14:modId xmlns:p14="http://schemas.microsoft.com/office/powerpoint/2010/main" val="3999019471"/>
              </p:ext>
            </p:extLst>
          </p:nvPr>
        </p:nvGraphicFramePr>
        <p:xfrm>
          <a:off x="442127" y="1160691"/>
          <a:ext cx="11254155" cy="5389880"/>
        </p:xfrm>
        <a:graphic>
          <a:graphicData uri="http://schemas.openxmlformats.org/drawingml/2006/table">
            <a:tbl>
              <a:tblPr firstRow="1" bandRow="1">
                <a:tableStyleId>{5C22544A-7EE6-4342-B048-85BDC9FD1C3A}</a:tableStyleId>
              </a:tblPr>
              <a:tblGrid>
                <a:gridCol w="522515">
                  <a:extLst>
                    <a:ext uri="{9D8B030D-6E8A-4147-A177-3AD203B41FA5}">
                      <a16:colId xmlns:a16="http://schemas.microsoft.com/office/drawing/2014/main" val="2641300357"/>
                    </a:ext>
                  </a:extLst>
                </a:gridCol>
                <a:gridCol w="2873828">
                  <a:extLst>
                    <a:ext uri="{9D8B030D-6E8A-4147-A177-3AD203B41FA5}">
                      <a16:colId xmlns:a16="http://schemas.microsoft.com/office/drawing/2014/main" val="1377907474"/>
                    </a:ext>
                  </a:extLst>
                </a:gridCol>
                <a:gridCol w="3959051">
                  <a:extLst>
                    <a:ext uri="{9D8B030D-6E8A-4147-A177-3AD203B41FA5}">
                      <a16:colId xmlns:a16="http://schemas.microsoft.com/office/drawing/2014/main" val="3096066641"/>
                    </a:ext>
                  </a:extLst>
                </a:gridCol>
                <a:gridCol w="3898761">
                  <a:extLst>
                    <a:ext uri="{9D8B030D-6E8A-4147-A177-3AD203B41FA5}">
                      <a16:colId xmlns:a16="http://schemas.microsoft.com/office/drawing/2014/main" val="3087195998"/>
                    </a:ext>
                  </a:extLst>
                </a:gridCol>
              </a:tblGrid>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a:t>
                      </a:r>
                      <a:endParaRPr lang="en-US" altLang="ja-JP" sz="1400" dirty="0">
                        <a:effectLst/>
                        <a:latin typeface="Hiragino Maru Gothic ProN W4" panose="020F0400000000000000" pitchFamily="34" charset="-128"/>
                        <a:ea typeface="Hiragino Maru Gothic ProN W4" panose="020F0400000000000000" pitchFamily="34" charset="-128"/>
                      </a:endParaRPr>
                    </a:p>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番号</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効果の名称</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具体的な詳細・メリット</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期待される副次的な変化 </a:t>
                      </a:r>
                      <a:r>
                        <a:rPr lang="en-US" altLang="ja-JP" sz="1400" dirty="0">
                          <a:effectLst/>
                          <a:latin typeface="Hiragino Maru Gothic ProN W4" panose="020F0400000000000000" pitchFamily="34" charset="-128"/>
                          <a:ea typeface="Hiragino Maru Gothic ProN W4" panose="020F0400000000000000" pitchFamily="34" charset="-128"/>
                        </a:rPr>
                        <a:t>(</a:t>
                      </a:r>
                      <a:r>
                        <a:rPr lang="ja-JP" altLang="en-US" sz="1400">
                          <a:effectLst/>
                          <a:latin typeface="Hiragino Maru Gothic ProN W4" panose="020F0400000000000000" pitchFamily="34" charset="-128"/>
                          <a:ea typeface="Hiragino Maru Gothic ProN W4" panose="020F0400000000000000" pitchFamily="34" charset="-128"/>
                        </a:rPr>
                        <a:t>推測</a:t>
                      </a:r>
                      <a:r>
                        <a:rPr lang="en-US" altLang="ja-JP" sz="1400" dirty="0">
                          <a:effectLst/>
                          <a:latin typeface="Hiragino Maru Gothic ProN W4" panose="020F0400000000000000" pitchFamily="34" charset="-128"/>
                          <a:ea typeface="Hiragino Maru Gothic ProN W4" panose="020F0400000000000000" pitchFamily="34" charset="-128"/>
                        </a:rPr>
                        <a:t>)</a:t>
                      </a:r>
                    </a:p>
                  </a:txBody>
                  <a:tcPr marL="28575" marR="28575" marT="19050" marB="19050" anchor="ctr"/>
                </a:tc>
                <a:extLst>
                  <a:ext uri="{0D108BD9-81ED-4DB2-BD59-A6C34878D82A}">
                    <a16:rowId xmlns:a16="http://schemas.microsoft.com/office/drawing/2014/main" val="2927111434"/>
                  </a:ext>
                </a:extLst>
              </a:tr>
              <a:tr h="370840">
                <a:tc gridSpan="2">
                  <a:txBody>
                    <a:bodyPr/>
                    <a:lstStyle/>
                    <a:p>
                      <a:r>
                        <a:rPr kumimoji="1" lang="en-US" altLang="ja-JP" sz="1400" b="1" dirty="0">
                          <a:latin typeface="Hiragino Maru Gothic ProN W4" panose="020F0400000000000000" pitchFamily="34" charset="-128"/>
                          <a:ea typeface="Hiragino Maru Gothic ProN W4" panose="020F0400000000000000" pitchFamily="34" charset="-128"/>
                        </a:rPr>
                        <a:t>【</a:t>
                      </a:r>
                      <a:r>
                        <a:rPr kumimoji="1" lang="ja-JP" altLang="en-US" sz="1400" b="1">
                          <a:latin typeface="Hiragino Maru Gothic ProN W4" panose="020F0400000000000000" pitchFamily="34" charset="-128"/>
                          <a:ea typeface="Hiragino Maru Gothic ProN W4" panose="020F0400000000000000" pitchFamily="34" charset="-128"/>
                        </a:rPr>
                        <a:t>現場の負担軽減</a:t>
                      </a:r>
                      <a:r>
                        <a:rPr kumimoji="1" lang="en-US" altLang="ja-JP" sz="1400" b="1" dirty="0">
                          <a:latin typeface="Hiragino Maru Gothic ProN W4" panose="020F0400000000000000" pitchFamily="34" charset="-128"/>
                          <a:ea typeface="Hiragino Maru Gothic ProN W4" panose="020F0400000000000000" pitchFamily="34" charset="-128"/>
                        </a:rPr>
                        <a:t>】</a:t>
                      </a:r>
                      <a:endParaRPr kumimoji="1" lang="ja-JP" altLang="en-US" sz="1400" b="1">
                        <a:latin typeface="Hiragino Maru Gothic ProN W4" panose="020F0400000000000000" pitchFamily="34" charset="-128"/>
                        <a:ea typeface="Hiragino Maru Gothic ProN W4" panose="020F0400000000000000" pitchFamily="34" charset="-128"/>
                      </a:endParaRPr>
                    </a:p>
                  </a:txBody>
                  <a:tcPr anchor="ctr"/>
                </a:tc>
                <a:tc hMerge="1">
                  <a:txBody>
                    <a:bodyPr/>
                    <a:lstStyle/>
                    <a:p>
                      <a:endParaRPr dirty="0"/>
                    </a:p>
                  </a:txBody>
                  <a:tcPr anchor="ctr"/>
                </a:tc>
                <a:tc>
                  <a:txBody>
                    <a:bodyPr/>
                    <a:lstStyle/>
                    <a:p>
                      <a:endParaRPr kumimoji="1" lang="ja-JP" altLang="en-US" sz="1400">
                        <a:latin typeface="Hiragino Maru Gothic ProN W4" panose="020F0400000000000000" pitchFamily="34" charset="-128"/>
                        <a:ea typeface="Hiragino Maru Gothic ProN W4" panose="020F0400000000000000" pitchFamily="34" charset="-128"/>
                      </a:endParaRPr>
                    </a:p>
                  </a:txBody>
                  <a:tcPr anchor="ctr"/>
                </a:tc>
                <a:tc>
                  <a:txBody>
                    <a:bodyPr/>
                    <a:lstStyle/>
                    <a:p>
                      <a:endParaRPr kumimoji="1" lang="ja-JP" altLang="en-US" sz="1400">
                        <a:latin typeface="Hiragino Maru Gothic ProN W4" panose="020F0400000000000000" pitchFamily="34" charset="-128"/>
                        <a:ea typeface="Hiragino Maru Gothic ProN W4" panose="020F0400000000000000" pitchFamily="34" charset="-128"/>
                      </a:endParaRPr>
                    </a:p>
                  </a:txBody>
                  <a:tcPr anchor="ctr"/>
                </a:tc>
                <a:extLst>
                  <a:ext uri="{0D108BD9-81ED-4DB2-BD59-A6C34878D82A}">
                    <a16:rowId xmlns:a16="http://schemas.microsoft.com/office/drawing/2014/main" val="1265808209"/>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⑪</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月末・期末の「修羅場」がなくなる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一個流しで日々処理完了。まとめて作業する必要がなくなる。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ワークライフバランスの改善と、特定時期の離職率低下。</a:t>
                      </a:r>
                    </a:p>
                  </a:txBody>
                  <a:tcPr marL="28575" marR="28575" marT="19050" marB="19050" anchor="b"/>
                </a:tc>
                <a:extLst>
                  <a:ext uri="{0D108BD9-81ED-4DB2-BD59-A6C34878D82A}">
                    <a16:rowId xmlns:a16="http://schemas.microsoft.com/office/drawing/2014/main" val="4053454979"/>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⑫</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問い合わせが激減する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ルールの確認などをシステムで完結できる。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自己解決能力の向上と、バックオフィス部門の負荷軽減。</a:t>
                      </a:r>
                    </a:p>
                  </a:txBody>
                  <a:tcPr marL="28575" marR="28575" marT="19050" marB="19050" anchor="b"/>
                </a:tc>
                <a:extLst>
                  <a:ext uri="{0D108BD9-81ED-4DB2-BD59-A6C34878D82A}">
                    <a16:rowId xmlns:a16="http://schemas.microsoft.com/office/drawing/2014/main" val="751590694"/>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⑬</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按分や転記から解放される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実務データに基づき自動計算・紐付け。電卓が不要になる。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計算ミスの根絶と、高度な分析業務へのシフト。</a:t>
                      </a:r>
                    </a:p>
                  </a:txBody>
                  <a:tcPr marL="28575" marR="28575" marT="19050" marB="19050" anchor="b"/>
                </a:tc>
                <a:extLst>
                  <a:ext uri="{0D108BD9-81ED-4DB2-BD59-A6C34878D82A}">
                    <a16:rowId xmlns:a16="http://schemas.microsoft.com/office/drawing/2014/main" val="2147440901"/>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⑭</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手戻り・やり直しが減る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計画段階で要件が明確になるため、後工程での齟齬がなくなる。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コストパフォーマンスの向上と、仕事に対する納得感の増加。</a:t>
                      </a:r>
                    </a:p>
                  </a:txBody>
                  <a:tcPr marL="28575" marR="28575" marT="19050" marB="19050" anchor="b"/>
                </a:tc>
                <a:extLst>
                  <a:ext uri="{0D108BD9-81ED-4DB2-BD59-A6C34878D82A}">
                    <a16:rowId xmlns:a16="http://schemas.microsoft.com/office/drawing/2014/main" val="1762815742"/>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⑮</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連絡・確認・催促の手間がなくなる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システムで制御・可視化されているため、個別の確認が不要。</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対人関係のストレス軽減と、円滑な業務連携の促進。</a:t>
                      </a:r>
                    </a:p>
                  </a:txBody>
                  <a:tcPr marL="28575" marR="28575" marT="19050" marB="19050" anchor="b"/>
                </a:tc>
                <a:extLst>
                  <a:ext uri="{0D108BD9-81ED-4DB2-BD59-A6C34878D82A}">
                    <a16:rowId xmlns:a16="http://schemas.microsoft.com/office/drawing/2014/main" val="2140083161"/>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⑯</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同じ数字を何度も入力しなくていい</a:t>
                      </a:r>
                    </a:p>
                  </a:txBody>
                  <a:tcPr marL="28575" marR="28575" marT="19050" marB="19050" anchor="b"/>
                </a:tc>
                <a:tc>
                  <a:txBody>
                    <a:bodyPr/>
                    <a:lstStyle/>
                    <a:p>
                      <a:pPr rtl="0" fontAlgn="b">
                        <a:buNone/>
                      </a:pPr>
                      <a:r>
                        <a:rPr lang="en" sz="1400">
                          <a:effectLst/>
                          <a:latin typeface="Hiragino Maru Gothic ProN W4" panose="020F0400000000000000" pitchFamily="34" charset="-128"/>
                          <a:ea typeface="Hiragino Maru Gothic ProN W4" panose="020F0400000000000000" pitchFamily="34" charset="-128"/>
                        </a:rPr>
                        <a:t>One Fact, One Place。</a:t>
                      </a:r>
                      <a:r>
                        <a:rPr lang="ja-JP" altLang="en-US" sz="1400">
                          <a:effectLst/>
                          <a:latin typeface="Hiragino Maru Gothic ProN W4" panose="020F0400000000000000" pitchFamily="34" charset="-128"/>
                          <a:ea typeface="Hiragino Maru Gothic ProN W4" panose="020F0400000000000000" pitchFamily="34" charset="-128"/>
                        </a:rPr>
                        <a:t>一度の入力でデータを使い回す。</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データの整合性向上と、二重入力による非効率の解消。</a:t>
                      </a:r>
                    </a:p>
                  </a:txBody>
                  <a:tcPr marL="28575" marR="28575" marT="19050" marB="19050" anchor="b"/>
                </a:tc>
                <a:extLst>
                  <a:ext uri="{0D108BD9-81ED-4DB2-BD59-A6C34878D82A}">
                    <a16:rowId xmlns:a16="http://schemas.microsoft.com/office/drawing/2014/main" val="2303220141"/>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⑰</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「探す」時間が減る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ルールや過去の経緯、必要な情報がシステムに集約されている。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ナレッジへのアクセス性向上による意思決定の迅速化。</a:t>
                      </a:r>
                    </a:p>
                  </a:txBody>
                  <a:tcPr marL="28575" marR="28575" marT="19050" marB="19050" anchor="b"/>
                </a:tc>
                <a:extLst>
                  <a:ext uri="{0D108BD9-81ED-4DB2-BD59-A6C34878D82A}">
                    <a16:rowId xmlns:a16="http://schemas.microsoft.com/office/drawing/2014/main" val="4263663303"/>
                  </a:ext>
                </a:extLst>
              </a:tr>
              <a:tr h="370840">
                <a:tc>
                  <a:txBody>
                    <a:bodyPr/>
                    <a:lstStyle/>
                    <a:p>
                      <a:pPr algn="ctr" rtl="0" fontAlgn="b">
                        <a:buNone/>
                      </a:pPr>
                      <a:r>
                        <a:rPr lang="en-US" altLang="ja-JP" sz="1400">
                          <a:effectLst/>
                          <a:latin typeface="Hiragino Maru Gothic ProN W4" panose="020F0400000000000000" pitchFamily="34" charset="-128"/>
                          <a:ea typeface="Hiragino Maru Gothic ProN W4" panose="020F0400000000000000" pitchFamily="34" charset="-128"/>
                        </a:rPr>
                        <a:t>⑱</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判断に迷わなくなる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システムが知識として最適な行動を保持している。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個人のスキル差による品質のバラつきの抑制。</a:t>
                      </a:r>
                    </a:p>
                  </a:txBody>
                  <a:tcPr marL="28575" marR="28575" marT="19050" marB="19050" anchor="b"/>
                </a:tc>
                <a:extLst>
                  <a:ext uri="{0D108BD9-81ED-4DB2-BD59-A6C34878D82A}">
                    <a16:rowId xmlns:a16="http://schemas.microsoft.com/office/drawing/2014/main" val="547731286"/>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⑲</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電話で仕事が中断されない</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問い合わせ減少により、集中できる環境が整う。</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生産性の最大化と、創造的な思考時間の確保。</a:t>
                      </a:r>
                    </a:p>
                  </a:txBody>
                  <a:tcPr marL="28575" marR="28575" marT="19050" marB="19050" anchor="b"/>
                </a:tc>
                <a:extLst>
                  <a:ext uri="{0D108BD9-81ED-4DB2-BD59-A6C34878D82A}">
                    <a16:rowId xmlns:a16="http://schemas.microsoft.com/office/drawing/2014/main" val="1522881843"/>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⑳</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紙が減る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源流でデジタル化され、印刷・回覧・保管コストを削減。</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ペーパーレス化による環境負荷低減と保管場所の有効活用。</a:t>
                      </a:r>
                    </a:p>
                  </a:txBody>
                  <a:tcPr marL="28575" marR="28575" marT="19050" marB="19050" anchor="b"/>
                </a:tc>
                <a:extLst>
                  <a:ext uri="{0D108BD9-81ED-4DB2-BD59-A6C34878D82A}">
                    <a16:rowId xmlns:a16="http://schemas.microsoft.com/office/drawing/2014/main" val="4253222849"/>
                  </a:ext>
                </a:extLst>
              </a:tr>
            </a:tbl>
          </a:graphicData>
        </a:graphic>
      </p:graphicFrame>
    </p:spTree>
    <p:extLst>
      <p:ext uri="{BB962C8B-B14F-4D97-AF65-F5344CB8AC3E}">
        <p14:creationId xmlns:p14="http://schemas.microsoft.com/office/powerpoint/2010/main" val="24331758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15CD7-9A0A-C092-81AC-1F7966CFF39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6F64C97-E357-3CE1-5089-668E0D7452A2}"/>
              </a:ext>
            </a:extLst>
          </p:cNvPr>
          <p:cNvSpPr>
            <a:spLocks noGrp="1"/>
          </p:cNvSpPr>
          <p:nvPr>
            <p:ph type="title"/>
          </p:nvPr>
        </p:nvSpPr>
        <p:spPr/>
        <p:txBody>
          <a:bodyPr anchor="t"/>
          <a:lstStyle/>
          <a:p>
            <a:r>
              <a:rPr kumimoji="1" lang="ja-JP" altLang="en-US"/>
              <a:t>三原則もたらす効果、できること（３）</a:t>
            </a:r>
          </a:p>
        </p:txBody>
      </p:sp>
      <p:sp>
        <p:nvSpPr>
          <p:cNvPr id="4" name="スライド番号プレースホルダー 3">
            <a:extLst>
              <a:ext uri="{FF2B5EF4-FFF2-40B4-BE49-F238E27FC236}">
                <a16:creationId xmlns:a16="http://schemas.microsoft.com/office/drawing/2014/main" id="{97B52A49-BC9A-391F-EEB7-57D636203176}"/>
              </a:ext>
            </a:extLst>
          </p:cNvPr>
          <p:cNvSpPr>
            <a:spLocks noGrp="1"/>
          </p:cNvSpPr>
          <p:nvPr>
            <p:ph type="sldNum" sz="quarter" idx="12"/>
          </p:nvPr>
        </p:nvSpPr>
        <p:spPr/>
        <p:txBody>
          <a:bodyPr/>
          <a:lstStyle/>
          <a:p>
            <a:fld id="{1854EAFE-D38F-F545-9A19-0743AB92A8B9}" type="slidenum">
              <a:rPr kumimoji="1" lang="ja-JP" altLang="en-US" smtClean="0"/>
              <a:t>73</a:t>
            </a:fld>
            <a:endParaRPr kumimoji="1" lang="ja-JP" altLang="en-US"/>
          </a:p>
        </p:txBody>
      </p:sp>
      <p:graphicFrame>
        <p:nvGraphicFramePr>
          <p:cNvPr id="6" name="表 5">
            <a:extLst>
              <a:ext uri="{FF2B5EF4-FFF2-40B4-BE49-F238E27FC236}">
                <a16:creationId xmlns:a16="http://schemas.microsoft.com/office/drawing/2014/main" id="{A7B47A08-B691-A8F3-4980-8EC37046B336}"/>
              </a:ext>
            </a:extLst>
          </p:cNvPr>
          <p:cNvGraphicFramePr>
            <a:graphicFrameLocks noGrp="1"/>
          </p:cNvGraphicFramePr>
          <p:nvPr>
            <p:extLst>
              <p:ext uri="{D42A27DB-BD31-4B8C-83A1-F6EECF244321}">
                <p14:modId xmlns:p14="http://schemas.microsoft.com/office/powerpoint/2010/main" val="458000751"/>
              </p:ext>
            </p:extLst>
          </p:nvPr>
        </p:nvGraphicFramePr>
        <p:xfrm>
          <a:off x="442127" y="1160691"/>
          <a:ext cx="11254156" cy="5483860"/>
        </p:xfrm>
        <a:graphic>
          <a:graphicData uri="http://schemas.openxmlformats.org/drawingml/2006/table">
            <a:tbl>
              <a:tblPr firstRow="1" bandRow="1">
                <a:tableStyleId>{5C22544A-7EE6-4342-B048-85BDC9FD1C3A}</a:tableStyleId>
              </a:tblPr>
              <a:tblGrid>
                <a:gridCol w="522515">
                  <a:extLst>
                    <a:ext uri="{9D8B030D-6E8A-4147-A177-3AD203B41FA5}">
                      <a16:colId xmlns:a16="http://schemas.microsoft.com/office/drawing/2014/main" val="2641300357"/>
                    </a:ext>
                  </a:extLst>
                </a:gridCol>
                <a:gridCol w="2873829">
                  <a:extLst>
                    <a:ext uri="{9D8B030D-6E8A-4147-A177-3AD203B41FA5}">
                      <a16:colId xmlns:a16="http://schemas.microsoft.com/office/drawing/2014/main" val="1377907474"/>
                    </a:ext>
                  </a:extLst>
                </a:gridCol>
                <a:gridCol w="3959051">
                  <a:extLst>
                    <a:ext uri="{9D8B030D-6E8A-4147-A177-3AD203B41FA5}">
                      <a16:colId xmlns:a16="http://schemas.microsoft.com/office/drawing/2014/main" val="3096066641"/>
                    </a:ext>
                  </a:extLst>
                </a:gridCol>
                <a:gridCol w="3898761">
                  <a:extLst>
                    <a:ext uri="{9D8B030D-6E8A-4147-A177-3AD203B41FA5}">
                      <a16:colId xmlns:a16="http://schemas.microsoft.com/office/drawing/2014/main" val="3087195998"/>
                    </a:ext>
                  </a:extLst>
                </a:gridCol>
              </a:tblGrid>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a:t>
                      </a:r>
                      <a:endParaRPr lang="en-US" altLang="ja-JP" sz="1400" dirty="0">
                        <a:effectLst/>
                        <a:latin typeface="Hiragino Maru Gothic ProN W4" panose="020F0400000000000000" pitchFamily="34" charset="-128"/>
                        <a:ea typeface="Hiragino Maru Gothic ProN W4" panose="020F0400000000000000" pitchFamily="34" charset="-128"/>
                      </a:endParaRPr>
                    </a:p>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番号</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効果の名称</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具体的な詳細・メリット</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期待される副次的な変化 </a:t>
                      </a:r>
                      <a:r>
                        <a:rPr lang="en-US" altLang="ja-JP" sz="1400" dirty="0">
                          <a:effectLst/>
                          <a:latin typeface="Hiragino Maru Gothic ProN W4" panose="020F0400000000000000" pitchFamily="34" charset="-128"/>
                          <a:ea typeface="Hiragino Maru Gothic ProN W4" panose="020F0400000000000000" pitchFamily="34" charset="-128"/>
                        </a:rPr>
                        <a:t>(</a:t>
                      </a:r>
                      <a:r>
                        <a:rPr lang="ja-JP" altLang="en-US" sz="1400">
                          <a:effectLst/>
                          <a:latin typeface="Hiragino Maru Gothic ProN W4" panose="020F0400000000000000" pitchFamily="34" charset="-128"/>
                          <a:ea typeface="Hiragino Maru Gothic ProN W4" panose="020F0400000000000000" pitchFamily="34" charset="-128"/>
                        </a:rPr>
                        <a:t>推測</a:t>
                      </a:r>
                      <a:r>
                        <a:rPr lang="en-US" altLang="ja-JP" sz="1400" dirty="0">
                          <a:effectLst/>
                          <a:latin typeface="Hiragino Maru Gothic ProN W4" panose="020F0400000000000000" pitchFamily="34" charset="-128"/>
                          <a:ea typeface="Hiragino Maru Gothic ProN W4" panose="020F0400000000000000" pitchFamily="34" charset="-128"/>
                        </a:rPr>
                        <a:t>)</a:t>
                      </a:r>
                    </a:p>
                  </a:txBody>
                  <a:tcPr marL="28575" marR="28575" marT="19050" marB="19050" anchor="ctr"/>
                </a:tc>
                <a:extLst>
                  <a:ext uri="{0D108BD9-81ED-4DB2-BD59-A6C34878D82A}">
                    <a16:rowId xmlns:a16="http://schemas.microsoft.com/office/drawing/2014/main" val="2927111434"/>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㉑</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物理作業が減る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封入・発送などのアナログ作業が削減または外部委託される。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単純作業からの脱却による、高付加価値業務への人員シフト。</a:t>
                      </a:r>
                    </a:p>
                  </a:txBody>
                  <a:tcPr marL="28575" marR="28575" marT="19050" marB="19050" anchor="b"/>
                </a:tc>
                <a:extLst>
                  <a:ext uri="{0D108BD9-81ED-4DB2-BD59-A6C34878D82A}">
                    <a16:rowId xmlns:a16="http://schemas.microsoft.com/office/drawing/2014/main" val="1265808209"/>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㉒</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残業が減る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平準化と効率化により、特定の人・時期への負荷集中を解消。</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従業員の満足度向上と、採用市場における競争力の強化。</a:t>
                      </a:r>
                    </a:p>
                  </a:txBody>
                  <a:tcPr marL="28575" marR="28575" marT="19050" marB="19050" anchor="b"/>
                </a:tc>
                <a:extLst>
                  <a:ext uri="{0D108BD9-81ED-4DB2-BD59-A6C34878D82A}">
                    <a16:rowId xmlns:a16="http://schemas.microsoft.com/office/drawing/2014/main" val="4053454979"/>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㉓</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「急ぎで！」に振り回されない</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計画があるため、緊急性の真偽を客観的に判断できる。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現場の混乱防止と、優先順位に基づいた着実な計画遂行。</a:t>
                      </a:r>
                    </a:p>
                  </a:txBody>
                  <a:tcPr marL="28575" marR="28575" marT="19050" marB="19050" anchor="b"/>
                </a:tc>
                <a:extLst>
                  <a:ext uri="{0D108BD9-81ED-4DB2-BD59-A6C34878D82A}">
                    <a16:rowId xmlns:a16="http://schemas.microsoft.com/office/drawing/2014/main" val="751590694"/>
                  </a:ext>
                </a:extLst>
              </a:tr>
              <a:tr h="370840">
                <a:tc gridSpan="2">
                  <a:txBody>
                    <a:bodyPr/>
                    <a:lstStyle/>
                    <a:p>
                      <a:pPr algn="l" rtl="0" fontAlgn="b">
                        <a:buNone/>
                      </a:pPr>
                      <a:r>
                        <a:rPr lang="en-US" altLang="ja-JP" sz="1400" dirty="0">
                          <a:effectLst/>
                          <a:latin typeface="Hiragino Maru Gothic ProN W4" panose="020F0400000000000000" pitchFamily="34" charset="-128"/>
                          <a:ea typeface="Hiragino Maru Gothic ProN W4" panose="020F0400000000000000" pitchFamily="34" charset="-128"/>
                        </a:rPr>
                        <a:t>【</a:t>
                      </a:r>
                      <a:r>
                        <a:rPr lang="ja-JP" altLang="en-US" sz="1400">
                          <a:effectLst/>
                          <a:latin typeface="Hiragino Maru Gothic ProN W4" panose="020F0400000000000000" pitchFamily="34" charset="-128"/>
                          <a:ea typeface="Hiragino Maru Gothic ProN W4" panose="020F0400000000000000" pitchFamily="34" charset="-128"/>
                        </a:rPr>
                        <a:t>人材・組織力</a:t>
                      </a:r>
                      <a:r>
                        <a:rPr lang="en-US" altLang="ja-JP" sz="1400" dirty="0">
                          <a:effectLst/>
                          <a:latin typeface="Hiragino Maru Gothic ProN W4" panose="020F0400000000000000" pitchFamily="34" charset="-128"/>
                          <a:ea typeface="Hiragino Maru Gothic ProN W4" panose="020F0400000000000000" pitchFamily="34" charset="-128"/>
                        </a:rPr>
                        <a:t>】</a:t>
                      </a: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b"/>
                </a:tc>
                <a:tc hMerge="1">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b"/>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b"/>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b"/>
                </a:tc>
                <a:extLst>
                  <a:ext uri="{0D108BD9-81ED-4DB2-BD59-A6C34878D82A}">
                    <a16:rowId xmlns:a16="http://schemas.microsoft.com/office/drawing/2014/main" val="2147440901"/>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㉔</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経験が浅くても正しく仕事ができる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知識がシステムに組み込まれ、新人も迷わず遂行できる。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教育コストの削減と、組織全体での即戦力化のスピードアップ。</a:t>
                      </a:r>
                    </a:p>
                  </a:txBody>
                  <a:tcPr marL="28575" marR="28575" marT="19050" marB="19050" anchor="b"/>
                </a:tc>
                <a:extLst>
                  <a:ext uri="{0D108BD9-81ED-4DB2-BD59-A6C34878D82A}">
                    <a16:rowId xmlns:a16="http://schemas.microsoft.com/office/drawing/2014/main" val="1762815742"/>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㉕</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引継ぎが怖くなくなる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知識がシステムに残るため、異動や退職でも業務が停滞しない。</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流動性の高い組織構築と、属人化リスクの解消。</a:t>
                      </a:r>
                    </a:p>
                  </a:txBody>
                  <a:tcPr marL="28575" marR="28575" marT="19050" marB="19050" anchor="b"/>
                </a:tc>
                <a:extLst>
                  <a:ext uri="{0D108BD9-81ED-4DB2-BD59-A6C34878D82A}">
                    <a16:rowId xmlns:a16="http://schemas.microsoft.com/office/drawing/2014/main" val="2140083161"/>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㉖</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採用・育成の負担が軽くなる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システムがナビゲートするため、習熟期間が短縮される。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採用難易度の低下と、指導者の時間的余裕の創出。</a:t>
                      </a:r>
                    </a:p>
                  </a:txBody>
                  <a:tcPr marL="28575" marR="28575" marT="19050" marB="19050" anchor="b"/>
                </a:tc>
                <a:extLst>
                  <a:ext uri="{0D108BD9-81ED-4DB2-BD59-A6C34878D82A}">
                    <a16:rowId xmlns:a16="http://schemas.microsoft.com/office/drawing/2014/main" val="2303220141"/>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㉗</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ベテランが「高度な仕事」に集中できる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ルーチンワークからの解放により、専門性を発揮。</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イノベーションの創出と、キャリアパスの明確化。</a:t>
                      </a:r>
                    </a:p>
                  </a:txBody>
                  <a:tcPr marL="28575" marR="28575" marT="19050" marB="19050" anchor="b"/>
                </a:tc>
                <a:extLst>
                  <a:ext uri="{0D108BD9-81ED-4DB2-BD59-A6C34878D82A}">
                    <a16:rowId xmlns:a16="http://schemas.microsoft.com/office/drawing/2014/main" val="4263663303"/>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㉘</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組織が学習し、進化し続ける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現場の工夫が全社的な「知識」としてフィードバックされる。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ボトムアップによる改善文化の定着と持続的な成長。</a:t>
                      </a:r>
                    </a:p>
                  </a:txBody>
                  <a:tcPr marL="28575" marR="28575" marT="19050" marB="19050" anchor="b"/>
                </a:tc>
                <a:extLst>
                  <a:ext uri="{0D108BD9-81ED-4DB2-BD59-A6C34878D82A}">
                    <a16:rowId xmlns:a16="http://schemas.microsoft.com/office/drawing/2014/main" val="547731286"/>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㉙</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「あの人しか知らない」がなくなる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暗黙知が形式知化され、組織の共有財産になる。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情報格差の解消による、フラットで協力的な組織環境。</a:t>
                      </a:r>
                    </a:p>
                  </a:txBody>
                  <a:tcPr marL="28575" marR="28575" marT="19050" marB="19050" anchor="b"/>
                </a:tc>
                <a:extLst>
                  <a:ext uri="{0D108BD9-81ED-4DB2-BD59-A6C34878D82A}">
                    <a16:rowId xmlns:a16="http://schemas.microsoft.com/office/drawing/2014/main" val="1522881843"/>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㉚</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若手が成長を実感できる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正しいやり方で仕事を完遂する中でスキルが身につく。</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自己効力感の向上と、次世代リーダーの育成促進。</a:t>
                      </a:r>
                    </a:p>
                  </a:txBody>
                  <a:tcPr marL="28575" marR="28575" marT="19050" marB="19050" anchor="b"/>
                </a:tc>
                <a:extLst>
                  <a:ext uri="{0D108BD9-81ED-4DB2-BD59-A6C34878D82A}">
                    <a16:rowId xmlns:a16="http://schemas.microsoft.com/office/drawing/2014/main" val="4253222849"/>
                  </a:ext>
                </a:extLst>
              </a:tr>
            </a:tbl>
          </a:graphicData>
        </a:graphic>
      </p:graphicFrame>
    </p:spTree>
    <p:extLst>
      <p:ext uri="{BB962C8B-B14F-4D97-AF65-F5344CB8AC3E}">
        <p14:creationId xmlns:p14="http://schemas.microsoft.com/office/powerpoint/2010/main" val="30957110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65CC6A-41DA-80C2-2E92-53EFD0C7C49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3FE4B4E-56A1-FC89-7F62-C8977571D874}"/>
              </a:ext>
            </a:extLst>
          </p:cNvPr>
          <p:cNvSpPr>
            <a:spLocks noGrp="1"/>
          </p:cNvSpPr>
          <p:nvPr>
            <p:ph type="title"/>
          </p:nvPr>
        </p:nvSpPr>
        <p:spPr/>
        <p:txBody>
          <a:bodyPr anchor="t"/>
          <a:lstStyle/>
          <a:p>
            <a:r>
              <a:rPr kumimoji="1" lang="ja-JP" altLang="en-US"/>
              <a:t>三原則もたらす効果、できること（４）</a:t>
            </a:r>
          </a:p>
        </p:txBody>
      </p:sp>
      <p:sp>
        <p:nvSpPr>
          <p:cNvPr id="4" name="スライド番号プレースホルダー 3">
            <a:extLst>
              <a:ext uri="{FF2B5EF4-FFF2-40B4-BE49-F238E27FC236}">
                <a16:creationId xmlns:a16="http://schemas.microsoft.com/office/drawing/2014/main" id="{56BBBBEA-FB81-F2D8-5A98-83118CD97304}"/>
              </a:ext>
            </a:extLst>
          </p:cNvPr>
          <p:cNvSpPr>
            <a:spLocks noGrp="1"/>
          </p:cNvSpPr>
          <p:nvPr>
            <p:ph type="sldNum" sz="quarter" idx="12"/>
          </p:nvPr>
        </p:nvSpPr>
        <p:spPr/>
        <p:txBody>
          <a:bodyPr/>
          <a:lstStyle/>
          <a:p>
            <a:fld id="{1854EAFE-D38F-F545-9A19-0743AB92A8B9}" type="slidenum">
              <a:rPr kumimoji="1" lang="ja-JP" altLang="en-US" smtClean="0"/>
              <a:t>74</a:t>
            </a:fld>
            <a:endParaRPr kumimoji="1" lang="ja-JP" altLang="en-US"/>
          </a:p>
        </p:txBody>
      </p:sp>
      <p:graphicFrame>
        <p:nvGraphicFramePr>
          <p:cNvPr id="6" name="表 5">
            <a:extLst>
              <a:ext uri="{FF2B5EF4-FFF2-40B4-BE49-F238E27FC236}">
                <a16:creationId xmlns:a16="http://schemas.microsoft.com/office/drawing/2014/main" id="{61B9B846-58DE-887E-D026-FDF92ABC441C}"/>
              </a:ext>
            </a:extLst>
          </p:cNvPr>
          <p:cNvGraphicFramePr>
            <a:graphicFrameLocks noGrp="1"/>
          </p:cNvGraphicFramePr>
          <p:nvPr>
            <p:extLst>
              <p:ext uri="{D42A27DB-BD31-4B8C-83A1-F6EECF244321}">
                <p14:modId xmlns:p14="http://schemas.microsoft.com/office/powerpoint/2010/main" val="2337418735"/>
              </p:ext>
            </p:extLst>
          </p:nvPr>
        </p:nvGraphicFramePr>
        <p:xfrm>
          <a:off x="442127" y="1160691"/>
          <a:ext cx="11254156" cy="5483860"/>
        </p:xfrm>
        <a:graphic>
          <a:graphicData uri="http://schemas.openxmlformats.org/drawingml/2006/table">
            <a:tbl>
              <a:tblPr firstRow="1" bandRow="1">
                <a:tableStyleId>{5C22544A-7EE6-4342-B048-85BDC9FD1C3A}</a:tableStyleId>
              </a:tblPr>
              <a:tblGrid>
                <a:gridCol w="522515">
                  <a:extLst>
                    <a:ext uri="{9D8B030D-6E8A-4147-A177-3AD203B41FA5}">
                      <a16:colId xmlns:a16="http://schemas.microsoft.com/office/drawing/2014/main" val="2641300357"/>
                    </a:ext>
                  </a:extLst>
                </a:gridCol>
                <a:gridCol w="2873829">
                  <a:extLst>
                    <a:ext uri="{9D8B030D-6E8A-4147-A177-3AD203B41FA5}">
                      <a16:colId xmlns:a16="http://schemas.microsoft.com/office/drawing/2014/main" val="1377907474"/>
                    </a:ext>
                  </a:extLst>
                </a:gridCol>
                <a:gridCol w="3959051">
                  <a:extLst>
                    <a:ext uri="{9D8B030D-6E8A-4147-A177-3AD203B41FA5}">
                      <a16:colId xmlns:a16="http://schemas.microsoft.com/office/drawing/2014/main" val="3096066641"/>
                    </a:ext>
                  </a:extLst>
                </a:gridCol>
                <a:gridCol w="3898761">
                  <a:extLst>
                    <a:ext uri="{9D8B030D-6E8A-4147-A177-3AD203B41FA5}">
                      <a16:colId xmlns:a16="http://schemas.microsoft.com/office/drawing/2014/main" val="3087195998"/>
                    </a:ext>
                  </a:extLst>
                </a:gridCol>
              </a:tblGrid>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a:t>
                      </a:r>
                      <a:endParaRPr lang="en-US" altLang="ja-JP" sz="1400" dirty="0">
                        <a:effectLst/>
                        <a:latin typeface="Hiragino Maru Gothic ProN W4" panose="020F0400000000000000" pitchFamily="34" charset="-128"/>
                        <a:ea typeface="Hiragino Maru Gothic ProN W4" panose="020F0400000000000000" pitchFamily="34" charset="-128"/>
                      </a:endParaRPr>
                    </a:p>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番号</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効果の名称</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具体的な詳細・メリット</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期待される副次的な変化 </a:t>
                      </a:r>
                      <a:r>
                        <a:rPr lang="en-US" altLang="ja-JP" sz="1400" dirty="0">
                          <a:effectLst/>
                          <a:latin typeface="Hiragino Maru Gothic ProN W4" panose="020F0400000000000000" pitchFamily="34" charset="-128"/>
                          <a:ea typeface="Hiragino Maru Gothic ProN W4" panose="020F0400000000000000" pitchFamily="34" charset="-128"/>
                        </a:rPr>
                        <a:t>(</a:t>
                      </a:r>
                      <a:r>
                        <a:rPr lang="ja-JP" altLang="en-US" sz="1400">
                          <a:effectLst/>
                          <a:latin typeface="Hiragino Maru Gothic ProN W4" panose="020F0400000000000000" pitchFamily="34" charset="-128"/>
                          <a:ea typeface="Hiragino Maru Gothic ProN W4" panose="020F0400000000000000" pitchFamily="34" charset="-128"/>
                        </a:rPr>
                        <a:t>推測</a:t>
                      </a:r>
                      <a:r>
                        <a:rPr lang="en-US" altLang="ja-JP" sz="1400" dirty="0">
                          <a:effectLst/>
                          <a:latin typeface="Hiragino Maru Gothic ProN W4" panose="020F0400000000000000" pitchFamily="34" charset="-128"/>
                          <a:ea typeface="Hiragino Maru Gothic ProN W4" panose="020F0400000000000000" pitchFamily="34" charset="-128"/>
                        </a:rPr>
                        <a:t>)</a:t>
                      </a:r>
                    </a:p>
                  </a:txBody>
                  <a:tcPr marL="28575" marR="28575" marT="19050" marB="19050" anchor="ctr"/>
                </a:tc>
                <a:extLst>
                  <a:ext uri="{0D108BD9-81ED-4DB2-BD59-A6C34878D82A}">
                    <a16:rowId xmlns:a16="http://schemas.microsoft.com/office/drawing/2014/main" val="2927111434"/>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㉛</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ベテランの知恵が埋もれない</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長年のノウハウがシステムを通じて次世代へ継承される。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組織としての競争力の維持と、歴史ある技術の継承。</a:t>
                      </a:r>
                    </a:p>
                  </a:txBody>
                  <a:tcPr marL="28575" marR="28575" marT="19050" marB="19050" anchor="ctr"/>
                </a:tc>
                <a:extLst>
                  <a:ext uri="{0D108BD9-81ED-4DB2-BD59-A6C34878D82A}">
                    <a16:rowId xmlns:a16="http://schemas.microsoft.com/office/drawing/2014/main" val="1265808209"/>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㉜</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多様な働き方ができる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可視化により時短・リモート・交代勤務が容易になる。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多様な人材の確保と、ライフイベントに応じた柔軟なキャリア継続。</a:t>
                      </a:r>
                    </a:p>
                  </a:txBody>
                  <a:tcPr marL="28575" marR="28575" marT="19050" marB="19050" anchor="ctr"/>
                </a:tc>
                <a:extLst>
                  <a:ext uri="{0D108BD9-81ED-4DB2-BD59-A6C34878D82A}">
                    <a16:rowId xmlns:a16="http://schemas.microsoft.com/office/drawing/2014/main" val="4053454979"/>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㉝</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休みが取りやすくなる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属人化の解消により、不在時も他者が補完できる。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有給取得率の向上と、職場内の心理的余裕の醸成。</a:t>
                      </a:r>
                    </a:p>
                  </a:txBody>
                  <a:tcPr marL="28575" marR="28575" marT="19050" marB="19050" anchor="ctr"/>
                </a:tc>
                <a:extLst>
                  <a:ext uri="{0D108BD9-81ED-4DB2-BD59-A6C34878D82A}">
                    <a16:rowId xmlns:a16="http://schemas.microsoft.com/office/drawing/2014/main" val="751590694"/>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㉞</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チームワークが生まれる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仕事の状況が見えることで、自然と助け合いが発生する。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相互扶助の精神に基づいた強固な組織文化の形成。</a:t>
                      </a:r>
                    </a:p>
                  </a:txBody>
                  <a:tcPr marL="28575" marR="28575" marT="19050" marB="19050" anchor="ctr"/>
                </a:tc>
                <a:extLst>
                  <a:ext uri="{0D108BD9-81ED-4DB2-BD59-A6C34878D82A}">
                    <a16:rowId xmlns:a16="http://schemas.microsoft.com/office/drawing/2014/main" val="2147440901"/>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㉟</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評価が公正になる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計画と実績の記録に基づき、客観的に評価可能。</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評価への不満解消による、モチベーションの向上と定着率の改善。</a:t>
                      </a:r>
                    </a:p>
                  </a:txBody>
                  <a:tcPr marL="28575" marR="28575" marT="19050" marB="19050" anchor="ctr"/>
                </a:tc>
                <a:extLst>
                  <a:ext uri="{0D108BD9-81ED-4DB2-BD59-A6C34878D82A}">
                    <a16:rowId xmlns:a16="http://schemas.microsoft.com/office/drawing/2014/main" val="1762815742"/>
                  </a:ext>
                </a:extLst>
              </a:tr>
              <a:tr h="370840">
                <a:tc gridSpan="2">
                  <a:txBody>
                    <a:bodyPr/>
                    <a:lstStyle/>
                    <a:p>
                      <a:pPr algn="l" rtl="0" fontAlgn="b">
                        <a:buNone/>
                      </a:pPr>
                      <a:r>
                        <a:rPr lang="en-US" altLang="ja-JP" sz="1400" dirty="0">
                          <a:solidFill>
                            <a:srgbClr val="C00000"/>
                          </a:solidFill>
                          <a:effectLst/>
                          <a:latin typeface="Hiragino Maru Gothic ProN W4" panose="020F0400000000000000" pitchFamily="34" charset="-128"/>
                          <a:ea typeface="Hiragino Maru Gothic ProN W4" panose="020F0400000000000000" pitchFamily="34" charset="-128"/>
                        </a:rPr>
                        <a:t>【</a:t>
                      </a: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経営・意思決定</a:t>
                      </a:r>
                      <a:r>
                        <a:rPr lang="en-US" altLang="ja-JP" sz="1400" dirty="0">
                          <a:solidFill>
                            <a:srgbClr val="C00000"/>
                          </a:solidFill>
                          <a:effectLst/>
                          <a:latin typeface="Hiragino Maru Gothic ProN W4" panose="020F0400000000000000" pitchFamily="34" charset="-128"/>
                          <a:ea typeface="Hiragino Maru Gothic ProN W4" panose="020F0400000000000000" pitchFamily="34" charset="-128"/>
                        </a:rPr>
                        <a:t>】</a:t>
                      </a:r>
                      <a:endParaRPr lang="ja-JP" altLang="en-US" sz="1400">
                        <a:solidFill>
                          <a:srgbClr val="C00000"/>
                        </a:solidFill>
                        <a:effectLst/>
                        <a:latin typeface="Hiragino Maru Gothic ProN W4" panose="020F0400000000000000" pitchFamily="34" charset="-128"/>
                        <a:ea typeface="Hiragino Maru Gothic ProN W4" panose="020F0400000000000000" pitchFamily="34" charset="-128"/>
                      </a:endParaRPr>
                    </a:p>
                  </a:txBody>
                  <a:tcPr marL="28575" marR="28575" marT="19050" marB="19050" anchor="b"/>
                </a:tc>
                <a:tc hMerge="1">
                  <a:txBody>
                    <a:bodyPr/>
                    <a:lstStyle/>
                    <a:p>
                      <a:endParaRPr dirty="0"/>
                    </a:p>
                  </a:txBody>
                  <a:tcPr marL="28575" marR="28575" marT="19050" marB="19050" anchor="b"/>
                </a:tc>
                <a:tc>
                  <a:txBody>
                    <a:bodyPr/>
                    <a:lstStyle/>
                    <a:p>
                      <a:pPr rtl="0" fontAlgn="b">
                        <a:buNone/>
                      </a:pPr>
                      <a:endParaRPr lang="ja-JP" altLang="en-US" sz="1400">
                        <a:solidFill>
                          <a:srgbClr val="C00000"/>
                        </a:solidFill>
                        <a:effectLst/>
                        <a:latin typeface="Hiragino Maru Gothic ProN W4" panose="020F0400000000000000" pitchFamily="34" charset="-128"/>
                        <a:ea typeface="Hiragino Maru Gothic ProN W4" panose="020F0400000000000000" pitchFamily="34" charset="-128"/>
                      </a:endParaRPr>
                    </a:p>
                  </a:txBody>
                  <a:tcPr marL="28575" marR="28575" marT="19050" marB="19050" anchor="b"/>
                </a:tc>
                <a:tc>
                  <a:txBody>
                    <a:bodyPr/>
                    <a:lstStyle/>
                    <a:p>
                      <a:pPr rtl="0" fontAlgn="b">
                        <a:buNone/>
                      </a:pPr>
                      <a:endParaRPr lang="ja-JP" altLang="en-US" sz="1400">
                        <a:solidFill>
                          <a:srgbClr val="C00000"/>
                        </a:solidFill>
                        <a:effectLst/>
                        <a:latin typeface="Hiragino Maru Gothic ProN W4" panose="020F0400000000000000" pitchFamily="34" charset="-128"/>
                        <a:ea typeface="Hiragino Maru Gothic ProN W4" panose="020F0400000000000000" pitchFamily="34" charset="-128"/>
                      </a:endParaRPr>
                    </a:p>
                  </a:txBody>
                  <a:tcPr marL="28575" marR="28575" marT="19050" marB="19050" anchor="b"/>
                </a:tc>
                <a:extLst>
                  <a:ext uri="{0D108BD9-81ED-4DB2-BD59-A6C34878D82A}">
                    <a16:rowId xmlns:a16="http://schemas.microsoft.com/office/drawing/2014/main" val="2140083161"/>
                  </a:ext>
                </a:extLst>
              </a:tr>
              <a:tr h="370840">
                <a:tc>
                  <a:txBody>
                    <a:bodyPr/>
                    <a:lstStyle/>
                    <a:p>
                      <a:pPr algn="ct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㊱</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データに基づく経営判断ができる</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リアルタイムの実績蓄積により、現状がいつでも把握可能。</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勘や経験に頼らない、科学的な経営管理の実現。</a:t>
                      </a:r>
                    </a:p>
                  </a:txBody>
                  <a:tcPr marL="28575" marR="28575" marT="19050" marB="19050" anchor="ctr"/>
                </a:tc>
                <a:extLst>
                  <a:ext uri="{0D108BD9-81ED-4DB2-BD59-A6C34878D82A}">
                    <a16:rowId xmlns:a16="http://schemas.microsoft.com/office/drawing/2014/main" val="2303220141"/>
                  </a:ext>
                </a:extLst>
              </a:tr>
              <a:tr h="370840">
                <a:tc>
                  <a:txBody>
                    <a:bodyPr/>
                    <a:lstStyle/>
                    <a:p>
                      <a:pPr algn="ct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㊲</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決算が早くなる</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日々のデータ確定により、月次決算の大幅な迅速化。</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経営課題の早期発見と、次の一手の早期着手。</a:t>
                      </a:r>
                    </a:p>
                  </a:txBody>
                  <a:tcPr marL="28575" marR="28575" marT="19050" marB="19050" anchor="ctr"/>
                </a:tc>
                <a:extLst>
                  <a:ext uri="{0D108BD9-81ED-4DB2-BD59-A6C34878D82A}">
                    <a16:rowId xmlns:a16="http://schemas.microsoft.com/office/drawing/2014/main" val="4263663303"/>
                  </a:ext>
                </a:extLst>
              </a:tr>
              <a:tr h="370840">
                <a:tc>
                  <a:txBody>
                    <a:bodyPr/>
                    <a:lstStyle/>
                    <a:p>
                      <a:pPr algn="ct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㊳</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管理会計が機能する</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按分計算が自動化され、手間なく詳細な分析が可能。</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部門ごとの収益意識の向上と、緻密なコスト管理。</a:t>
                      </a:r>
                    </a:p>
                  </a:txBody>
                  <a:tcPr marL="28575" marR="28575" marT="19050" marB="19050" anchor="ctr"/>
                </a:tc>
                <a:extLst>
                  <a:ext uri="{0D108BD9-81ED-4DB2-BD59-A6C34878D82A}">
                    <a16:rowId xmlns:a16="http://schemas.microsoft.com/office/drawing/2014/main" val="547731286"/>
                  </a:ext>
                </a:extLst>
              </a:tr>
              <a:tr h="370840">
                <a:tc>
                  <a:txBody>
                    <a:bodyPr/>
                    <a:lstStyle/>
                    <a:p>
                      <a:pPr algn="ct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㊴</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予算と実績の比較がリアルタイムでできる</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計画と実績が直結しており、乖離を即座に特定。</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下方修正の未然防止と、迅速なリカバリープランの策定。</a:t>
                      </a:r>
                    </a:p>
                  </a:txBody>
                  <a:tcPr marL="28575" marR="28575" marT="19050" marB="19050" anchor="ctr"/>
                </a:tc>
                <a:extLst>
                  <a:ext uri="{0D108BD9-81ED-4DB2-BD59-A6C34878D82A}">
                    <a16:rowId xmlns:a16="http://schemas.microsoft.com/office/drawing/2014/main" val="1522881843"/>
                  </a:ext>
                </a:extLst>
              </a:tr>
              <a:tr h="370840">
                <a:tc>
                  <a:txBody>
                    <a:bodyPr/>
                    <a:lstStyle/>
                    <a:p>
                      <a:pPr algn="ct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㊵</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投資判断の精度が上がる</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正確なデータに基づき、最適なリソース配分を実現。</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資本効率の向上と、不確実な投資による損失の回避。</a:t>
                      </a:r>
                    </a:p>
                  </a:txBody>
                  <a:tcPr marL="28575" marR="28575" marT="19050" marB="19050" anchor="ctr"/>
                </a:tc>
                <a:extLst>
                  <a:ext uri="{0D108BD9-81ED-4DB2-BD59-A6C34878D82A}">
                    <a16:rowId xmlns:a16="http://schemas.microsoft.com/office/drawing/2014/main" val="4253222849"/>
                  </a:ext>
                </a:extLst>
              </a:tr>
            </a:tbl>
          </a:graphicData>
        </a:graphic>
      </p:graphicFrame>
    </p:spTree>
    <p:extLst>
      <p:ext uri="{BB962C8B-B14F-4D97-AF65-F5344CB8AC3E}">
        <p14:creationId xmlns:p14="http://schemas.microsoft.com/office/powerpoint/2010/main" val="30717328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79868-D378-EF70-8833-886089088BF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4131F41-A576-7ECC-DDDD-BD23FD297397}"/>
              </a:ext>
            </a:extLst>
          </p:cNvPr>
          <p:cNvSpPr>
            <a:spLocks noGrp="1"/>
          </p:cNvSpPr>
          <p:nvPr>
            <p:ph type="title"/>
          </p:nvPr>
        </p:nvSpPr>
        <p:spPr/>
        <p:txBody>
          <a:bodyPr anchor="t"/>
          <a:lstStyle/>
          <a:p>
            <a:r>
              <a:rPr kumimoji="1" lang="ja-JP" altLang="en-US"/>
              <a:t>三原則もたらす効果、できること（５）</a:t>
            </a:r>
          </a:p>
        </p:txBody>
      </p:sp>
      <p:sp>
        <p:nvSpPr>
          <p:cNvPr id="4" name="スライド番号プレースホルダー 3">
            <a:extLst>
              <a:ext uri="{FF2B5EF4-FFF2-40B4-BE49-F238E27FC236}">
                <a16:creationId xmlns:a16="http://schemas.microsoft.com/office/drawing/2014/main" id="{7049DA2C-5BDF-3779-1DD3-6F97F57E8FE7}"/>
              </a:ext>
            </a:extLst>
          </p:cNvPr>
          <p:cNvSpPr>
            <a:spLocks noGrp="1"/>
          </p:cNvSpPr>
          <p:nvPr>
            <p:ph type="sldNum" sz="quarter" idx="12"/>
          </p:nvPr>
        </p:nvSpPr>
        <p:spPr/>
        <p:txBody>
          <a:bodyPr/>
          <a:lstStyle/>
          <a:p>
            <a:fld id="{1854EAFE-D38F-F545-9A19-0743AB92A8B9}" type="slidenum">
              <a:rPr kumimoji="1" lang="ja-JP" altLang="en-US" smtClean="0"/>
              <a:t>75</a:t>
            </a:fld>
            <a:endParaRPr kumimoji="1" lang="ja-JP" altLang="en-US"/>
          </a:p>
        </p:txBody>
      </p:sp>
      <p:graphicFrame>
        <p:nvGraphicFramePr>
          <p:cNvPr id="6" name="表 5">
            <a:extLst>
              <a:ext uri="{FF2B5EF4-FFF2-40B4-BE49-F238E27FC236}">
                <a16:creationId xmlns:a16="http://schemas.microsoft.com/office/drawing/2014/main" id="{29EBCF1F-8D50-2DDB-F955-26AB6074BDF7}"/>
              </a:ext>
            </a:extLst>
          </p:cNvPr>
          <p:cNvGraphicFramePr>
            <a:graphicFrameLocks noGrp="1"/>
          </p:cNvGraphicFramePr>
          <p:nvPr>
            <p:extLst>
              <p:ext uri="{D42A27DB-BD31-4B8C-83A1-F6EECF244321}">
                <p14:modId xmlns:p14="http://schemas.microsoft.com/office/powerpoint/2010/main" val="2064527578"/>
              </p:ext>
            </p:extLst>
          </p:nvPr>
        </p:nvGraphicFramePr>
        <p:xfrm>
          <a:off x="442127" y="1160691"/>
          <a:ext cx="11254156" cy="5389880"/>
        </p:xfrm>
        <a:graphic>
          <a:graphicData uri="http://schemas.openxmlformats.org/drawingml/2006/table">
            <a:tbl>
              <a:tblPr firstRow="1" bandRow="1">
                <a:tableStyleId>{5C22544A-7EE6-4342-B048-85BDC9FD1C3A}</a:tableStyleId>
              </a:tblPr>
              <a:tblGrid>
                <a:gridCol w="522515">
                  <a:extLst>
                    <a:ext uri="{9D8B030D-6E8A-4147-A177-3AD203B41FA5}">
                      <a16:colId xmlns:a16="http://schemas.microsoft.com/office/drawing/2014/main" val="2641300357"/>
                    </a:ext>
                  </a:extLst>
                </a:gridCol>
                <a:gridCol w="2873829">
                  <a:extLst>
                    <a:ext uri="{9D8B030D-6E8A-4147-A177-3AD203B41FA5}">
                      <a16:colId xmlns:a16="http://schemas.microsoft.com/office/drawing/2014/main" val="1377907474"/>
                    </a:ext>
                  </a:extLst>
                </a:gridCol>
                <a:gridCol w="3959051">
                  <a:extLst>
                    <a:ext uri="{9D8B030D-6E8A-4147-A177-3AD203B41FA5}">
                      <a16:colId xmlns:a16="http://schemas.microsoft.com/office/drawing/2014/main" val="3096066641"/>
                    </a:ext>
                  </a:extLst>
                </a:gridCol>
                <a:gridCol w="3898761">
                  <a:extLst>
                    <a:ext uri="{9D8B030D-6E8A-4147-A177-3AD203B41FA5}">
                      <a16:colId xmlns:a16="http://schemas.microsoft.com/office/drawing/2014/main" val="3087195998"/>
                    </a:ext>
                  </a:extLst>
                </a:gridCol>
              </a:tblGrid>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a:t>
                      </a:r>
                      <a:endParaRPr lang="en-US" altLang="ja-JP" sz="1400" dirty="0">
                        <a:effectLst/>
                        <a:latin typeface="Hiragino Maru Gothic ProN W4" panose="020F0400000000000000" pitchFamily="34" charset="-128"/>
                        <a:ea typeface="Hiragino Maru Gothic ProN W4" panose="020F0400000000000000" pitchFamily="34" charset="-128"/>
                      </a:endParaRPr>
                    </a:p>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番号</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効果の名称</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具体的な詳細・メリット</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期待される副次的な変化 </a:t>
                      </a:r>
                      <a:r>
                        <a:rPr lang="en-US" altLang="ja-JP" sz="1400" dirty="0">
                          <a:effectLst/>
                          <a:latin typeface="Hiragino Maru Gothic ProN W4" panose="020F0400000000000000" pitchFamily="34" charset="-128"/>
                          <a:ea typeface="Hiragino Maru Gothic ProN W4" panose="020F0400000000000000" pitchFamily="34" charset="-128"/>
                        </a:rPr>
                        <a:t>(</a:t>
                      </a:r>
                      <a:r>
                        <a:rPr lang="ja-JP" altLang="en-US" sz="1400">
                          <a:effectLst/>
                          <a:latin typeface="Hiragino Maru Gothic ProN W4" panose="020F0400000000000000" pitchFamily="34" charset="-128"/>
                          <a:ea typeface="Hiragino Maru Gothic ProN W4" panose="020F0400000000000000" pitchFamily="34" charset="-128"/>
                        </a:rPr>
                        <a:t>推測</a:t>
                      </a:r>
                      <a:r>
                        <a:rPr lang="en-US" altLang="ja-JP" sz="1400" dirty="0">
                          <a:effectLst/>
                          <a:latin typeface="Hiragino Maru Gothic ProN W4" panose="020F0400000000000000" pitchFamily="34" charset="-128"/>
                          <a:ea typeface="Hiragino Maru Gothic ProN W4" panose="020F0400000000000000" pitchFamily="34" charset="-128"/>
                        </a:rPr>
                        <a:t>)</a:t>
                      </a:r>
                    </a:p>
                  </a:txBody>
                  <a:tcPr marL="28575" marR="28575" marT="19050" marB="19050" anchor="ctr"/>
                </a:tc>
                <a:extLst>
                  <a:ext uri="{0D108BD9-81ED-4DB2-BD59-A6C34878D82A}">
                    <a16:rowId xmlns:a16="http://schemas.microsoft.com/office/drawing/2014/main" val="2927111434"/>
                  </a:ext>
                </a:extLst>
              </a:tr>
              <a:tr h="370840">
                <a:tc>
                  <a:txBody>
                    <a:bodyPr/>
                    <a:lstStyle/>
                    <a:p>
                      <a:pPr algn="ct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㊶</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事業別・拠点別の収益が見える</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多軸データにより、収益源が一目瞭然になる。</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不採算部門の改善指示や、好調部門への積極投資が容易になる。</a:t>
                      </a:r>
                    </a:p>
                  </a:txBody>
                  <a:tcPr marL="28575" marR="28575" marT="19050" marB="19050" anchor="ctr"/>
                </a:tc>
                <a:extLst>
                  <a:ext uri="{0D108BD9-81ED-4DB2-BD59-A6C34878D82A}">
                    <a16:rowId xmlns:a16="http://schemas.microsoft.com/office/drawing/2014/main" val="1265808209"/>
                  </a:ext>
                </a:extLst>
              </a:tr>
              <a:tr h="370840">
                <a:tc>
                  <a:txBody>
                    <a:bodyPr/>
                    <a:lstStyle/>
                    <a:p>
                      <a:pPr algn="ct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㊷</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経営と現場の距離が縮まる</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共通のデータを基盤に会話することで認識のズレがなくなる。</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全社的な目標達成に向けた一体感の醸成。</a:t>
                      </a:r>
                    </a:p>
                  </a:txBody>
                  <a:tcPr marL="28575" marR="28575" marT="19050" marB="19050" anchor="ctr"/>
                </a:tc>
                <a:extLst>
                  <a:ext uri="{0D108BD9-81ED-4DB2-BD59-A6C34878D82A}">
                    <a16:rowId xmlns:a16="http://schemas.microsoft.com/office/drawing/2014/main" val="4053454979"/>
                  </a:ext>
                </a:extLst>
              </a:tr>
              <a:tr h="370840">
                <a:tc>
                  <a:txBody>
                    <a:bodyPr/>
                    <a:lstStyle/>
                    <a:p>
                      <a:pPr algn="ct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㊸</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中期計画が立てやすくなる</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蓄積された過去データによる将来予測の精度向上。</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実現可能性の高い戦略策定と、ステークホルダーへの信頼性向上。</a:t>
                      </a:r>
                    </a:p>
                  </a:txBody>
                  <a:tcPr marL="28575" marR="28575" marT="19050" marB="19050" anchor="ctr"/>
                </a:tc>
                <a:extLst>
                  <a:ext uri="{0D108BD9-81ED-4DB2-BD59-A6C34878D82A}">
                    <a16:rowId xmlns:a16="http://schemas.microsoft.com/office/drawing/2014/main" val="751590694"/>
                  </a:ext>
                </a:extLst>
              </a:tr>
              <a:tr h="370840">
                <a:tc>
                  <a:txBody>
                    <a:bodyPr/>
                    <a:lstStyle/>
                    <a:p>
                      <a:pPr algn="ct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㊹</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外部への説明がしやすくなる</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監査や行政への報告資料をデータから即時作成可能。</a:t>
                      </a:r>
                    </a:p>
                  </a:txBody>
                  <a:tcPr marL="28575" marR="28575" marT="19050" marB="19050" anchor="ctr"/>
                </a:tc>
                <a:tc>
                  <a:txBody>
                    <a:bodyPr/>
                    <a:lstStyle/>
                    <a:p>
                      <a:pPr rtl="0" fontAlgn="b">
                        <a:buNone/>
                      </a:pPr>
                      <a:r>
                        <a:rPr lang="ja-JP" altLang="en-US" sz="1400">
                          <a:solidFill>
                            <a:srgbClr val="C00000"/>
                          </a:solidFill>
                          <a:effectLst/>
                          <a:latin typeface="Hiragino Maru Gothic ProN W4" panose="020F0400000000000000" pitchFamily="34" charset="-128"/>
                          <a:ea typeface="Hiragino Maru Gothic ProN W4" panose="020F0400000000000000" pitchFamily="34" charset="-128"/>
                        </a:rPr>
                        <a:t>外部機関に対する透明性の向上と、社会的信頼の獲得。</a:t>
                      </a:r>
                    </a:p>
                  </a:txBody>
                  <a:tcPr marL="28575" marR="28575" marT="19050" marB="19050" anchor="ctr"/>
                </a:tc>
                <a:extLst>
                  <a:ext uri="{0D108BD9-81ED-4DB2-BD59-A6C34878D82A}">
                    <a16:rowId xmlns:a16="http://schemas.microsoft.com/office/drawing/2014/main" val="2147440901"/>
                  </a:ext>
                </a:extLst>
              </a:tr>
              <a:tr h="370840">
                <a:tc gridSpan="2">
                  <a:txBody>
                    <a:bodyPr/>
                    <a:lstStyle/>
                    <a:p>
                      <a:pPr algn="l" rtl="0" fontAlgn="b">
                        <a:buNone/>
                      </a:pPr>
                      <a:r>
                        <a:rPr lang="en-US" altLang="ja-JP" sz="1400" dirty="0">
                          <a:effectLst/>
                          <a:latin typeface="Hiragino Maru Gothic ProN W4" panose="020F0400000000000000" pitchFamily="34" charset="-128"/>
                          <a:ea typeface="Hiragino Maru Gothic ProN W4" panose="020F0400000000000000" pitchFamily="34" charset="-128"/>
                        </a:rPr>
                        <a:t>【</a:t>
                      </a:r>
                      <a:r>
                        <a:rPr lang="ja-JP" altLang="en-US" sz="1400">
                          <a:effectLst/>
                          <a:latin typeface="Hiragino Maru Gothic ProN W4" panose="020F0400000000000000" pitchFamily="34" charset="-128"/>
                          <a:ea typeface="Hiragino Maru Gothic ProN W4" panose="020F0400000000000000" pitchFamily="34" charset="-128"/>
                        </a:rPr>
                        <a:t>リスク・ガバナンス</a:t>
                      </a:r>
                      <a:r>
                        <a:rPr lang="en-US" altLang="ja-JP" sz="1400" dirty="0">
                          <a:effectLst/>
                          <a:latin typeface="Hiragino Maru Gothic ProN W4" panose="020F0400000000000000" pitchFamily="34" charset="-128"/>
                          <a:ea typeface="Hiragino Maru Gothic ProN W4" panose="020F0400000000000000" pitchFamily="34" charset="-128"/>
                        </a:rPr>
                        <a:t>】</a:t>
                      </a: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hMerge="1">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extLst>
                  <a:ext uri="{0D108BD9-81ED-4DB2-BD59-A6C34878D82A}">
                    <a16:rowId xmlns:a16="http://schemas.microsoft.com/office/drawing/2014/main" val="1762815742"/>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㊺</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責任の所在が明確になる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「誰が・いつ・何を」行ったかの記録が確実に残る。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各人の責任感の向上と、ガバナンス体制の健全化。</a:t>
                      </a:r>
                    </a:p>
                  </a:txBody>
                  <a:tcPr marL="28575" marR="28575" marT="19050" marB="19050" anchor="b"/>
                </a:tc>
                <a:extLst>
                  <a:ext uri="{0D108BD9-81ED-4DB2-BD59-A6C34878D82A}">
                    <a16:rowId xmlns:a16="http://schemas.microsoft.com/office/drawing/2014/main" val="2140083161"/>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㊻</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失敗が「仕組みの改善」につながる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トラブルを知識の見直しに反映するフィードバック構造。</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同じ失敗を繰り返さない、再発防止の徹底。</a:t>
                      </a:r>
                    </a:p>
                  </a:txBody>
                  <a:tcPr marL="28575" marR="28575" marT="19050" marB="19050" anchor="b"/>
                </a:tc>
                <a:extLst>
                  <a:ext uri="{0D108BD9-81ED-4DB2-BD59-A6C34878D82A}">
                    <a16:rowId xmlns:a16="http://schemas.microsoft.com/office/drawing/2014/main" val="2303220141"/>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㊼</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不正が起きにくくなる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計画と実績が記録されるため、隠蔽が不可能になる。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内部統制の強化による、不祥事リスクの最小化。</a:t>
                      </a:r>
                    </a:p>
                  </a:txBody>
                  <a:tcPr marL="28575" marR="28575" marT="19050" marB="19050" anchor="b"/>
                </a:tc>
                <a:extLst>
                  <a:ext uri="{0D108BD9-81ED-4DB2-BD59-A6C34878D82A}">
                    <a16:rowId xmlns:a16="http://schemas.microsoft.com/office/drawing/2014/main" val="4263663303"/>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㊽</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監査対応が楽になる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データが整理されており、証跡探しに時間を取られない。</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監査プロセスの効率化と、準備に伴う残業の抑制。</a:t>
                      </a:r>
                    </a:p>
                  </a:txBody>
                  <a:tcPr marL="28575" marR="28575" marT="19050" marB="19050" anchor="b"/>
                </a:tc>
                <a:extLst>
                  <a:ext uri="{0D108BD9-81ED-4DB2-BD59-A6C34878D82A}">
                    <a16:rowId xmlns:a16="http://schemas.microsoft.com/office/drawing/2014/main" val="547731286"/>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㊾</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コンプライアンスが強化される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ルールがシステムに組み込まれ、逸脱を防止。</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法的リスクの回避と、倫理的な企業運営の定着。</a:t>
                      </a:r>
                    </a:p>
                  </a:txBody>
                  <a:tcPr marL="28575" marR="28575" marT="19050" marB="19050" anchor="b"/>
                </a:tc>
                <a:extLst>
                  <a:ext uri="{0D108BD9-81ED-4DB2-BD59-A6C34878D82A}">
                    <a16:rowId xmlns:a16="http://schemas.microsoft.com/office/drawing/2014/main" val="1522881843"/>
                  </a:ext>
                </a:extLst>
              </a:tr>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㊿</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災害・緊急時にも業務が継続できる</a:t>
                      </a:r>
                    </a:p>
                  </a:txBody>
                  <a:tcPr marL="28575" marR="28575" marT="19050" marB="19050" anchor="b"/>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知識と計画が共有されており、代替対応が容易。</a:t>
                      </a:r>
                    </a:p>
                  </a:txBody>
                  <a:tcPr marL="28575" marR="28575" marT="19050" marB="19050" anchor="b"/>
                </a:tc>
                <a:tc>
                  <a:txBody>
                    <a:bodyPr/>
                    <a:lstStyle/>
                    <a:p>
                      <a:pPr rtl="0" fontAlgn="b">
                        <a:buNone/>
                      </a:pPr>
                      <a:r>
                        <a:rPr lang="en" sz="1400" dirty="0">
                          <a:effectLst/>
                          <a:latin typeface="Hiragino Maru Gothic ProN W4" panose="020F0400000000000000" pitchFamily="34" charset="-128"/>
                          <a:ea typeface="Hiragino Maru Gothic ProN W4" panose="020F0400000000000000" pitchFamily="34" charset="-128"/>
                        </a:rPr>
                        <a:t>BCP（</a:t>
                      </a:r>
                      <a:r>
                        <a:rPr lang="ja-JP" altLang="en-US" sz="1400">
                          <a:effectLst/>
                          <a:latin typeface="Hiragino Maru Gothic ProN W4" panose="020F0400000000000000" pitchFamily="34" charset="-128"/>
                          <a:ea typeface="Hiragino Maru Gothic ProN W4" panose="020F0400000000000000" pitchFamily="34" charset="-128"/>
                        </a:rPr>
                        <a:t>事業継続計画）の実効性向上。</a:t>
                      </a:r>
                    </a:p>
                  </a:txBody>
                  <a:tcPr marL="28575" marR="28575" marT="19050" marB="19050" anchor="b"/>
                </a:tc>
                <a:extLst>
                  <a:ext uri="{0D108BD9-81ED-4DB2-BD59-A6C34878D82A}">
                    <a16:rowId xmlns:a16="http://schemas.microsoft.com/office/drawing/2014/main" val="4253222849"/>
                  </a:ext>
                </a:extLst>
              </a:tr>
            </a:tbl>
          </a:graphicData>
        </a:graphic>
      </p:graphicFrame>
    </p:spTree>
    <p:extLst>
      <p:ext uri="{BB962C8B-B14F-4D97-AF65-F5344CB8AC3E}">
        <p14:creationId xmlns:p14="http://schemas.microsoft.com/office/powerpoint/2010/main" val="31959727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3EBDF1-54D4-B45E-27E7-795449389CF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63B68DE-F0E7-EAA7-8656-3811EF76F1E8}"/>
              </a:ext>
            </a:extLst>
          </p:cNvPr>
          <p:cNvSpPr>
            <a:spLocks noGrp="1"/>
          </p:cNvSpPr>
          <p:nvPr>
            <p:ph type="title"/>
          </p:nvPr>
        </p:nvSpPr>
        <p:spPr/>
        <p:txBody>
          <a:bodyPr anchor="t"/>
          <a:lstStyle/>
          <a:p>
            <a:r>
              <a:rPr kumimoji="1" lang="ja-JP" altLang="en-US"/>
              <a:t>三原則もたらす効果、できること（６）</a:t>
            </a:r>
          </a:p>
        </p:txBody>
      </p:sp>
      <p:sp>
        <p:nvSpPr>
          <p:cNvPr id="4" name="スライド番号プレースホルダー 3">
            <a:extLst>
              <a:ext uri="{FF2B5EF4-FFF2-40B4-BE49-F238E27FC236}">
                <a16:creationId xmlns:a16="http://schemas.microsoft.com/office/drawing/2014/main" id="{6FE32508-B8A9-B446-FF9F-C271F8208C8B}"/>
              </a:ext>
            </a:extLst>
          </p:cNvPr>
          <p:cNvSpPr>
            <a:spLocks noGrp="1"/>
          </p:cNvSpPr>
          <p:nvPr>
            <p:ph type="sldNum" sz="quarter" idx="12"/>
          </p:nvPr>
        </p:nvSpPr>
        <p:spPr/>
        <p:txBody>
          <a:bodyPr/>
          <a:lstStyle/>
          <a:p>
            <a:fld id="{1854EAFE-D38F-F545-9A19-0743AB92A8B9}" type="slidenum">
              <a:rPr kumimoji="1" lang="ja-JP" altLang="en-US" smtClean="0"/>
              <a:t>76</a:t>
            </a:fld>
            <a:endParaRPr kumimoji="1" lang="ja-JP" altLang="en-US"/>
          </a:p>
        </p:txBody>
      </p:sp>
      <p:graphicFrame>
        <p:nvGraphicFramePr>
          <p:cNvPr id="6" name="表 5">
            <a:extLst>
              <a:ext uri="{FF2B5EF4-FFF2-40B4-BE49-F238E27FC236}">
                <a16:creationId xmlns:a16="http://schemas.microsoft.com/office/drawing/2014/main" id="{2580F2B8-2DD3-16D9-E888-AD769C975A21}"/>
              </a:ext>
            </a:extLst>
          </p:cNvPr>
          <p:cNvGraphicFramePr>
            <a:graphicFrameLocks noGrp="1"/>
          </p:cNvGraphicFramePr>
          <p:nvPr>
            <p:extLst>
              <p:ext uri="{D42A27DB-BD31-4B8C-83A1-F6EECF244321}">
                <p14:modId xmlns:p14="http://schemas.microsoft.com/office/powerpoint/2010/main" val="2344619778"/>
              </p:ext>
            </p:extLst>
          </p:nvPr>
        </p:nvGraphicFramePr>
        <p:xfrm>
          <a:off x="442127" y="1160691"/>
          <a:ext cx="11254156" cy="5013960"/>
        </p:xfrm>
        <a:graphic>
          <a:graphicData uri="http://schemas.openxmlformats.org/drawingml/2006/table">
            <a:tbl>
              <a:tblPr firstRow="1" bandRow="1">
                <a:tableStyleId>{5C22544A-7EE6-4342-B048-85BDC9FD1C3A}</a:tableStyleId>
              </a:tblPr>
              <a:tblGrid>
                <a:gridCol w="522515">
                  <a:extLst>
                    <a:ext uri="{9D8B030D-6E8A-4147-A177-3AD203B41FA5}">
                      <a16:colId xmlns:a16="http://schemas.microsoft.com/office/drawing/2014/main" val="2641300357"/>
                    </a:ext>
                  </a:extLst>
                </a:gridCol>
                <a:gridCol w="2873829">
                  <a:extLst>
                    <a:ext uri="{9D8B030D-6E8A-4147-A177-3AD203B41FA5}">
                      <a16:colId xmlns:a16="http://schemas.microsoft.com/office/drawing/2014/main" val="1377907474"/>
                    </a:ext>
                  </a:extLst>
                </a:gridCol>
                <a:gridCol w="3959051">
                  <a:extLst>
                    <a:ext uri="{9D8B030D-6E8A-4147-A177-3AD203B41FA5}">
                      <a16:colId xmlns:a16="http://schemas.microsoft.com/office/drawing/2014/main" val="3096066641"/>
                    </a:ext>
                  </a:extLst>
                </a:gridCol>
                <a:gridCol w="3898761">
                  <a:extLst>
                    <a:ext uri="{9D8B030D-6E8A-4147-A177-3AD203B41FA5}">
                      <a16:colId xmlns:a16="http://schemas.microsoft.com/office/drawing/2014/main" val="3087195998"/>
                    </a:ext>
                  </a:extLst>
                </a:gridCol>
              </a:tblGrid>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a:t>
                      </a:r>
                      <a:endParaRPr lang="en-US" altLang="ja-JP" sz="1400" dirty="0">
                        <a:effectLst/>
                        <a:latin typeface="Hiragino Maru Gothic ProN W4" panose="020F0400000000000000" pitchFamily="34" charset="-128"/>
                        <a:ea typeface="Hiragino Maru Gothic ProN W4" panose="020F0400000000000000" pitchFamily="34" charset="-128"/>
                      </a:endParaRPr>
                    </a:p>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番号</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効果の名称</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具体的な詳細・メリット</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期待される副次的な変化 </a:t>
                      </a:r>
                      <a:r>
                        <a:rPr lang="en-US" altLang="ja-JP" sz="1400" dirty="0">
                          <a:effectLst/>
                          <a:latin typeface="Hiragino Maru Gothic ProN W4" panose="020F0400000000000000" pitchFamily="34" charset="-128"/>
                          <a:ea typeface="Hiragino Maru Gothic ProN W4" panose="020F0400000000000000" pitchFamily="34" charset="-128"/>
                        </a:rPr>
                        <a:t>(</a:t>
                      </a:r>
                      <a:r>
                        <a:rPr lang="ja-JP" altLang="en-US" sz="1400">
                          <a:effectLst/>
                          <a:latin typeface="Hiragino Maru Gothic ProN W4" panose="020F0400000000000000" pitchFamily="34" charset="-128"/>
                          <a:ea typeface="Hiragino Maru Gothic ProN W4" panose="020F0400000000000000" pitchFamily="34" charset="-128"/>
                        </a:rPr>
                        <a:t>推測</a:t>
                      </a:r>
                      <a:r>
                        <a:rPr lang="en-US" altLang="ja-JP" sz="1400" dirty="0">
                          <a:effectLst/>
                          <a:latin typeface="Hiragino Maru Gothic ProN W4" panose="020F0400000000000000" pitchFamily="34" charset="-128"/>
                          <a:ea typeface="Hiragino Maru Gothic ProN W4" panose="020F0400000000000000" pitchFamily="34" charset="-128"/>
                        </a:rPr>
                        <a:t>)</a:t>
                      </a:r>
                    </a:p>
                  </a:txBody>
                  <a:tcPr marL="28575" marR="28575" marT="19050" marB="19050" anchor="ctr"/>
                </a:tc>
                <a:extLst>
                  <a:ext uri="{0D108BD9-81ED-4DB2-BD59-A6C34878D82A}">
                    <a16:rowId xmlns:a16="http://schemas.microsoft.com/office/drawing/2014/main" val="2927111434"/>
                  </a:ext>
                </a:extLst>
              </a:tr>
              <a:tr h="370840">
                <a:tc gridSpan="2">
                  <a:txBody>
                    <a:bodyPr/>
                    <a:lstStyle/>
                    <a:p>
                      <a:pPr algn="l" rtl="0" fontAlgn="b">
                        <a:buNone/>
                      </a:pPr>
                      <a:r>
                        <a:rPr lang="en-US" altLang="ja-JP" sz="1400" dirty="0">
                          <a:effectLst/>
                          <a:latin typeface="Hiragino Maru Gothic ProN W4" panose="020F0400000000000000" pitchFamily="34" charset="-128"/>
                          <a:ea typeface="Hiragino Maru Gothic ProN W4" panose="020F0400000000000000" pitchFamily="34" charset="-128"/>
                        </a:rPr>
                        <a:t>【</a:t>
                      </a:r>
                      <a:r>
                        <a:rPr lang="ja-JP" altLang="en-US" sz="1400">
                          <a:effectLst/>
                          <a:latin typeface="Hiragino Maru Gothic ProN W4" panose="020F0400000000000000" pitchFamily="34" charset="-128"/>
                          <a:ea typeface="Hiragino Maru Gothic ProN W4" panose="020F0400000000000000" pitchFamily="34" charset="-128"/>
                        </a:rPr>
                        <a:t>組織文化・働きがい</a:t>
                      </a:r>
                      <a:r>
                        <a:rPr lang="en-US" altLang="ja-JP" sz="1400" dirty="0">
                          <a:effectLst/>
                          <a:latin typeface="Hiragino Maru Gothic ProN W4" panose="020F0400000000000000" pitchFamily="34" charset="-128"/>
                          <a:ea typeface="Hiragino Maru Gothic ProN W4" panose="020F0400000000000000" pitchFamily="34" charset="-128"/>
                        </a:rPr>
                        <a:t>】</a:t>
                      </a: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hMerge="1">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extLst>
                  <a:ext uri="{0D108BD9-81ED-4DB2-BD59-A6C34878D82A}">
                    <a16:rowId xmlns:a16="http://schemas.microsoft.com/office/drawing/2014/main" val="1265808209"/>
                  </a:ext>
                </a:extLst>
              </a:tr>
              <a:tr h="370840">
                <a:tc>
                  <a:txBody>
                    <a:bodyPr/>
                    <a:lstStyle/>
                    <a:p>
                      <a:pPr algn="ctr" rtl="0" fontAlgn="b">
                        <a:buNone/>
                      </a:pPr>
                      <a:r>
                        <a:rPr lang="en-US" altLang="ja-JP" sz="1400">
                          <a:effectLst/>
                          <a:latin typeface="Hiragino Maru Gothic ProN W4" panose="020F0400000000000000" pitchFamily="34" charset="-128"/>
                          <a:ea typeface="Hiragino Maru Gothic ProN W4" panose="020F0400000000000000" pitchFamily="34" charset="-128"/>
                        </a:rPr>
                        <a:t>51</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「やらされ感」が減る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計画段階の合意により、納得して業務に従事できる。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内発的動機付けの向上による、主体的な業務遂行。</a:t>
                      </a:r>
                    </a:p>
                  </a:txBody>
                  <a:tcPr marL="28575" marR="28575" marT="19050" marB="19050" anchor="ctr"/>
                </a:tc>
                <a:extLst>
                  <a:ext uri="{0D108BD9-81ED-4DB2-BD59-A6C34878D82A}">
                    <a16:rowId xmlns:a16="http://schemas.microsoft.com/office/drawing/2014/main" val="4053454979"/>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52</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達成感を得やすくなる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進捗の可視化により、仕事の完了を実感できる。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日々の労働への満足度向上。</a:t>
                      </a:r>
                    </a:p>
                  </a:txBody>
                  <a:tcPr marL="28575" marR="28575" marT="19050" marB="19050" anchor="ctr"/>
                </a:tc>
                <a:extLst>
                  <a:ext uri="{0D108BD9-81ED-4DB2-BD59-A6C34878D82A}">
                    <a16:rowId xmlns:a16="http://schemas.microsoft.com/office/drawing/2014/main" val="751590694"/>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53</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改善提案が増える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知識を反映する仕組みがあるため、意見が無駄にならない。</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改善マインドの全社的な波及。</a:t>
                      </a:r>
                    </a:p>
                  </a:txBody>
                  <a:tcPr marL="28575" marR="28575" marT="19050" marB="19050" anchor="ctr"/>
                </a:tc>
                <a:extLst>
                  <a:ext uri="{0D108BD9-81ED-4DB2-BD59-A6C34878D82A}">
                    <a16:rowId xmlns:a16="http://schemas.microsoft.com/office/drawing/2014/main" val="2147440901"/>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54</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現場の声が経営に届く</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実績データを通じて現場の実態が数字で伝わる。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現場主導の変革が起こりやすい風土の醸成。</a:t>
                      </a:r>
                    </a:p>
                  </a:txBody>
                  <a:tcPr marL="28575" marR="28575" marT="19050" marB="19050" anchor="ctr"/>
                </a:tc>
                <a:extLst>
                  <a:ext uri="{0D108BD9-81ED-4DB2-BD59-A6C34878D82A}">
                    <a16:rowId xmlns:a16="http://schemas.microsoft.com/office/drawing/2014/main" val="1762815742"/>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55</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「前例踏襲」から脱却できる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計画を見直す仕組みにより、過去の踏襲に縛られない。</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変化への対応力が高い、柔軟な組織体質。</a:t>
                      </a:r>
                    </a:p>
                  </a:txBody>
                  <a:tcPr marL="28575" marR="28575" marT="19050" marB="19050" anchor="ctr"/>
                </a:tc>
                <a:extLst>
                  <a:ext uri="{0D108BD9-81ED-4DB2-BD59-A6C34878D82A}">
                    <a16:rowId xmlns:a16="http://schemas.microsoft.com/office/drawing/2014/main" val="2140083161"/>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56</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心理的安全性が高まる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失敗を仕組みの問題として捉える文化の形成。</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オープンな対話が増え、隠れた問題の早期発見につながる。</a:t>
                      </a:r>
                    </a:p>
                  </a:txBody>
                  <a:tcPr marL="28575" marR="28575" marT="19050" marB="19050" anchor="ctr"/>
                </a:tc>
                <a:extLst>
                  <a:ext uri="{0D108BD9-81ED-4DB2-BD59-A6C34878D82A}">
                    <a16:rowId xmlns:a16="http://schemas.microsoft.com/office/drawing/2014/main" val="2303220141"/>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57</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部門間の壁が低くなる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仕事の流れが可視化され、相互の役割分担が明確になる。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部門間連携による相乗効果の創出。</a:t>
                      </a:r>
                    </a:p>
                  </a:txBody>
                  <a:tcPr marL="28575" marR="28575" marT="19050" marB="19050" anchor="ctr"/>
                </a:tc>
                <a:extLst>
                  <a:ext uri="{0D108BD9-81ED-4DB2-BD59-A6C34878D82A}">
                    <a16:rowId xmlns:a16="http://schemas.microsoft.com/office/drawing/2014/main" val="4263663303"/>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58</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「ありがとう」が増える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個々の貢献が可視化され、認められやすくなる。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良好な人間関係の構築とポジティブな職場環境。</a:t>
                      </a:r>
                    </a:p>
                  </a:txBody>
                  <a:tcPr marL="28575" marR="28575" marT="19050" marB="19050" anchor="ctr"/>
                </a:tc>
                <a:extLst>
                  <a:ext uri="{0D108BD9-81ED-4DB2-BD59-A6C34878D82A}">
                    <a16:rowId xmlns:a16="http://schemas.microsoft.com/office/drawing/2014/main" val="547731286"/>
                  </a:ext>
                </a:extLst>
              </a:tr>
              <a:tr h="370840">
                <a:tc>
                  <a:txBody>
                    <a:bodyPr/>
                    <a:lstStyle/>
                    <a:p>
                      <a:pPr algn="ct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extLst>
                  <a:ext uri="{0D108BD9-81ED-4DB2-BD59-A6C34878D82A}">
                    <a16:rowId xmlns:a16="http://schemas.microsoft.com/office/drawing/2014/main" val="1522881843"/>
                  </a:ext>
                </a:extLst>
              </a:tr>
              <a:tr h="370840">
                <a:tc>
                  <a:txBody>
                    <a:bodyPr/>
                    <a:lstStyle/>
                    <a:p>
                      <a:pPr algn="ct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extLst>
                  <a:ext uri="{0D108BD9-81ED-4DB2-BD59-A6C34878D82A}">
                    <a16:rowId xmlns:a16="http://schemas.microsoft.com/office/drawing/2014/main" val="4253222849"/>
                  </a:ext>
                </a:extLst>
              </a:tr>
            </a:tbl>
          </a:graphicData>
        </a:graphic>
      </p:graphicFrame>
    </p:spTree>
    <p:extLst>
      <p:ext uri="{BB962C8B-B14F-4D97-AF65-F5344CB8AC3E}">
        <p14:creationId xmlns:p14="http://schemas.microsoft.com/office/powerpoint/2010/main" val="9092917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0DBF4-08E2-9B64-3A41-F9D2E125BF3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0FF3A5C-6885-A98C-AA34-A437F2E1415E}"/>
              </a:ext>
            </a:extLst>
          </p:cNvPr>
          <p:cNvSpPr>
            <a:spLocks noGrp="1"/>
          </p:cNvSpPr>
          <p:nvPr>
            <p:ph type="title"/>
          </p:nvPr>
        </p:nvSpPr>
        <p:spPr/>
        <p:txBody>
          <a:bodyPr anchor="t"/>
          <a:lstStyle/>
          <a:p>
            <a:r>
              <a:rPr kumimoji="1" lang="ja-JP" altLang="en-US"/>
              <a:t>三原則もたらす効果、できること（７）</a:t>
            </a:r>
          </a:p>
        </p:txBody>
      </p:sp>
      <p:sp>
        <p:nvSpPr>
          <p:cNvPr id="4" name="スライド番号プレースホルダー 3">
            <a:extLst>
              <a:ext uri="{FF2B5EF4-FFF2-40B4-BE49-F238E27FC236}">
                <a16:creationId xmlns:a16="http://schemas.microsoft.com/office/drawing/2014/main" id="{F31BF082-1580-B821-4D66-EFD4C171D5F4}"/>
              </a:ext>
            </a:extLst>
          </p:cNvPr>
          <p:cNvSpPr>
            <a:spLocks noGrp="1"/>
          </p:cNvSpPr>
          <p:nvPr>
            <p:ph type="sldNum" sz="quarter" idx="12"/>
          </p:nvPr>
        </p:nvSpPr>
        <p:spPr/>
        <p:txBody>
          <a:bodyPr/>
          <a:lstStyle/>
          <a:p>
            <a:fld id="{1854EAFE-D38F-F545-9A19-0743AB92A8B9}" type="slidenum">
              <a:rPr kumimoji="1" lang="ja-JP" altLang="en-US" smtClean="0"/>
              <a:t>77</a:t>
            </a:fld>
            <a:endParaRPr kumimoji="1" lang="ja-JP" altLang="en-US"/>
          </a:p>
        </p:txBody>
      </p:sp>
      <p:graphicFrame>
        <p:nvGraphicFramePr>
          <p:cNvPr id="6" name="表 5">
            <a:extLst>
              <a:ext uri="{FF2B5EF4-FFF2-40B4-BE49-F238E27FC236}">
                <a16:creationId xmlns:a16="http://schemas.microsoft.com/office/drawing/2014/main" id="{F51AC9C2-47D1-5F1A-46D0-C2D2512FB1D4}"/>
              </a:ext>
            </a:extLst>
          </p:cNvPr>
          <p:cNvGraphicFramePr>
            <a:graphicFrameLocks noGrp="1"/>
          </p:cNvGraphicFramePr>
          <p:nvPr>
            <p:extLst>
              <p:ext uri="{D42A27DB-BD31-4B8C-83A1-F6EECF244321}">
                <p14:modId xmlns:p14="http://schemas.microsoft.com/office/powerpoint/2010/main" val="2896943325"/>
              </p:ext>
            </p:extLst>
          </p:nvPr>
        </p:nvGraphicFramePr>
        <p:xfrm>
          <a:off x="442127" y="1160691"/>
          <a:ext cx="11254156" cy="4826000"/>
        </p:xfrm>
        <a:graphic>
          <a:graphicData uri="http://schemas.openxmlformats.org/drawingml/2006/table">
            <a:tbl>
              <a:tblPr firstRow="1" bandRow="1">
                <a:tableStyleId>{5C22544A-7EE6-4342-B048-85BDC9FD1C3A}</a:tableStyleId>
              </a:tblPr>
              <a:tblGrid>
                <a:gridCol w="522515">
                  <a:extLst>
                    <a:ext uri="{9D8B030D-6E8A-4147-A177-3AD203B41FA5}">
                      <a16:colId xmlns:a16="http://schemas.microsoft.com/office/drawing/2014/main" val="2641300357"/>
                    </a:ext>
                  </a:extLst>
                </a:gridCol>
                <a:gridCol w="2873829">
                  <a:extLst>
                    <a:ext uri="{9D8B030D-6E8A-4147-A177-3AD203B41FA5}">
                      <a16:colId xmlns:a16="http://schemas.microsoft.com/office/drawing/2014/main" val="1377907474"/>
                    </a:ext>
                  </a:extLst>
                </a:gridCol>
                <a:gridCol w="3959051">
                  <a:extLst>
                    <a:ext uri="{9D8B030D-6E8A-4147-A177-3AD203B41FA5}">
                      <a16:colId xmlns:a16="http://schemas.microsoft.com/office/drawing/2014/main" val="3096066641"/>
                    </a:ext>
                  </a:extLst>
                </a:gridCol>
                <a:gridCol w="3898761">
                  <a:extLst>
                    <a:ext uri="{9D8B030D-6E8A-4147-A177-3AD203B41FA5}">
                      <a16:colId xmlns:a16="http://schemas.microsoft.com/office/drawing/2014/main" val="3087195998"/>
                    </a:ext>
                  </a:extLst>
                </a:gridCol>
              </a:tblGrid>
              <a:tr h="370840">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a:t>
                      </a:r>
                      <a:endParaRPr lang="en-US" altLang="ja-JP" sz="1400" dirty="0">
                        <a:effectLst/>
                        <a:latin typeface="Hiragino Maru Gothic ProN W4" panose="020F0400000000000000" pitchFamily="34" charset="-128"/>
                        <a:ea typeface="Hiragino Maru Gothic ProN W4" panose="020F0400000000000000" pitchFamily="34" charset="-128"/>
                      </a:endParaRPr>
                    </a:p>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番号</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効果の名称</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具体的な詳細・メリット</a:t>
                      </a:r>
                    </a:p>
                  </a:txBody>
                  <a:tcPr marL="28575" marR="28575" marT="19050" marB="19050" anchor="ctr"/>
                </a:tc>
                <a:tc>
                  <a:txBody>
                    <a:bodyPr/>
                    <a:lstStyle/>
                    <a:p>
                      <a:pPr algn="ctr" rtl="0" fontAlgn="b">
                        <a:buNone/>
                      </a:pPr>
                      <a:r>
                        <a:rPr lang="ja-JP" altLang="en-US" sz="1400">
                          <a:effectLst/>
                          <a:latin typeface="Hiragino Maru Gothic ProN W4" panose="020F0400000000000000" pitchFamily="34" charset="-128"/>
                          <a:ea typeface="Hiragino Maru Gothic ProN W4" panose="020F0400000000000000" pitchFamily="34" charset="-128"/>
                        </a:rPr>
                        <a:t>期待される副次的な変化 </a:t>
                      </a:r>
                      <a:r>
                        <a:rPr lang="en-US" altLang="ja-JP" sz="1400" dirty="0">
                          <a:effectLst/>
                          <a:latin typeface="Hiragino Maru Gothic ProN W4" panose="020F0400000000000000" pitchFamily="34" charset="-128"/>
                          <a:ea typeface="Hiragino Maru Gothic ProN W4" panose="020F0400000000000000" pitchFamily="34" charset="-128"/>
                        </a:rPr>
                        <a:t>(</a:t>
                      </a:r>
                      <a:r>
                        <a:rPr lang="ja-JP" altLang="en-US" sz="1400">
                          <a:effectLst/>
                          <a:latin typeface="Hiragino Maru Gothic ProN W4" panose="020F0400000000000000" pitchFamily="34" charset="-128"/>
                          <a:ea typeface="Hiragino Maru Gothic ProN W4" panose="020F0400000000000000" pitchFamily="34" charset="-128"/>
                        </a:rPr>
                        <a:t>推測</a:t>
                      </a:r>
                      <a:r>
                        <a:rPr lang="en-US" altLang="ja-JP" sz="1400" dirty="0">
                          <a:effectLst/>
                          <a:latin typeface="Hiragino Maru Gothic ProN W4" panose="020F0400000000000000" pitchFamily="34" charset="-128"/>
                          <a:ea typeface="Hiragino Maru Gothic ProN W4" panose="020F0400000000000000" pitchFamily="34" charset="-128"/>
                        </a:rPr>
                        <a:t>)</a:t>
                      </a:r>
                    </a:p>
                  </a:txBody>
                  <a:tcPr marL="28575" marR="28575" marT="19050" marB="19050" anchor="ctr"/>
                </a:tc>
                <a:extLst>
                  <a:ext uri="{0D108BD9-81ED-4DB2-BD59-A6C34878D82A}">
                    <a16:rowId xmlns:a16="http://schemas.microsoft.com/office/drawing/2014/main" val="2927111434"/>
                  </a:ext>
                </a:extLst>
              </a:tr>
              <a:tr h="370840">
                <a:tc gridSpan="2">
                  <a:txBody>
                    <a:bodyPr/>
                    <a:lstStyle/>
                    <a:p>
                      <a:pPr algn="l" rtl="0" fontAlgn="b">
                        <a:buNone/>
                      </a:pPr>
                      <a:r>
                        <a:rPr lang="en-US" altLang="ja-JP" sz="1400" dirty="0">
                          <a:effectLst/>
                          <a:latin typeface="Hiragino Maru Gothic ProN W4" panose="020F0400000000000000" pitchFamily="34" charset="-128"/>
                          <a:ea typeface="Hiragino Maru Gothic ProN W4" panose="020F0400000000000000" pitchFamily="34" charset="-128"/>
                        </a:rPr>
                        <a:t>【</a:t>
                      </a:r>
                      <a:r>
                        <a:rPr lang="ja-JP" altLang="en-US" sz="1400">
                          <a:effectLst/>
                          <a:latin typeface="Hiragino Maru Gothic ProN W4" panose="020F0400000000000000" pitchFamily="34" charset="-128"/>
                          <a:ea typeface="Hiragino Maru Gothic ProN W4" panose="020F0400000000000000" pitchFamily="34" charset="-128"/>
                        </a:rPr>
                        <a:t>外部・顧客対応</a:t>
                      </a:r>
                      <a:r>
                        <a:rPr lang="en-US" altLang="ja-JP" sz="1400" dirty="0">
                          <a:effectLst/>
                          <a:latin typeface="Hiragino Maru Gothic ProN W4" panose="020F0400000000000000" pitchFamily="34" charset="-128"/>
                          <a:ea typeface="Hiragino Maru Gothic ProN W4" panose="020F0400000000000000" pitchFamily="34" charset="-128"/>
                        </a:rPr>
                        <a:t>】</a:t>
                      </a: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hMerge="1">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extLst>
                  <a:ext uri="{0D108BD9-81ED-4DB2-BD59-A6C34878D82A}">
                    <a16:rowId xmlns:a16="http://schemas.microsoft.com/office/drawing/2014/main" val="1265808209"/>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59</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顧客への対応が早くなる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リアルタイムな状況把握により、迅速な回答が可能。</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顧客満足度の向上と、リードタイム競争での優位性。</a:t>
                      </a:r>
                    </a:p>
                  </a:txBody>
                  <a:tcPr marL="28575" marR="28575" marT="19050" marB="19050" anchor="ctr"/>
                </a:tc>
                <a:extLst>
                  <a:ext uri="{0D108BD9-81ED-4DB2-BD59-A6C34878D82A}">
                    <a16:rowId xmlns:a16="http://schemas.microsoft.com/office/drawing/2014/main" val="4053454979"/>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60</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顧客からの信頼が高まる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「折り返し」を減らし、その場で確実な対応ができる。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リピート率の向上と、良好な取引関係の維持。</a:t>
                      </a:r>
                    </a:p>
                  </a:txBody>
                  <a:tcPr marL="28575" marR="28575" marT="19050" marB="19050" anchor="ctr"/>
                </a:tc>
                <a:extLst>
                  <a:ext uri="{0D108BD9-81ED-4DB2-BD59-A6C34878D82A}">
                    <a16:rowId xmlns:a16="http://schemas.microsoft.com/office/drawing/2014/main" val="751590694"/>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61</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クレームが減る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一個流しによる「処理漏れ」の防止。</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謝罪コストの削減と、ブランド価値の保護。</a:t>
                      </a:r>
                    </a:p>
                  </a:txBody>
                  <a:tcPr marL="28575" marR="28575" marT="19050" marB="19050" anchor="ctr"/>
                </a:tc>
                <a:extLst>
                  <a:ext uri="{0D108BD9-81ED-4DB2-BD59-A6C34878D82A}">
                    <a16:rowId xmlns:a16="http://schemas.microsoft.com/office/drawing/2014/main" val="2147440901"/>
                  </a:ext>
                </a:extLst>
              </a:tr>
              <a:tr h="370840">
                <a:tc>
                  <a:txBody>
                    <a:bodyPr/>
                    <a:lstStyle/>
                    <a:p>
                      <a:pPr algn="ctr" rtl="0" fontAlgn="b">
                        <a:buNone/>
                      </a:pPr>
                      <a:r>
                        <a:rPr lang="en-US" altLang="ja-JP" sz="1400" dirty="0">
                          <a:effectLst/>
                          <a:latin typeface="Hiragino Maru Gothic ProN W4" panose="020F0400000000000000" pitchFamily="34" charset="-128"/>
                          <a:ea typeface="Hiragino Maru Gothic ProN W4" panose="020F0400000000000000" pitchFamily="34" charset="-128"/>
                        </a:rPr>
                        <a:t>62</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取引先との連携がスムーズになる</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整理されたデータにより、外部とのやり取りが効率化。</a:t>
                      </a:r>
                    </a:p>
                  </a:txBody>
                  <a:tcPr marL="28575" marR="28575" marT="19050" marB="19050" anchor="ctr"/>
                </a:tc>
                <a:tc>
                  <a:txBody>
                    <a:bodyPr/>
                    <a:lstStyle/>
                    <a:p>
                      <a:pPr rtl="0" fontAlgn="b">
                        <a:buNone/>
                      </a:pPr>
                      <a:r>
                        <a:rPr lang="ja-JP" altLang="en-US" sz="1400">
                          <a:effectLst/>
                          <a:latin typeface="Hiragino Maru Gothic ProN W4" panose="020F0400000000000000" pitchFamily="34" charset="-128"/>
                          <a:ea typeface="Hiragino Maru Gothic ProN W4" panose="020F0400000000000000" pitchFamily="34" charset="-128"/>
                        </a:rPr>
                        <a:t>サプライチェーン全体の最適化。</a:t>
                      </a:r>
                    </a:p>
                  </a:txBody>
                  <a:tcPr marL="28575" marR="28575" marT="19050" marB="19050" anchor="ctr"/>
                </a:tc>
                <a:extLst>
                  <a:ext uri="{0D108BD9-81ED-4DB2-BD59-A6C34878D82A}">
                    <a16:rowId xmlns:a16="http://schemas.microsoft.com/office/drawing/2014/main" val="1762815742"/>
                  </a:ext>
                </a:extLst>
              </a:tr>
              <a:tr h="370840">
                <a:tc>
                  <a:txBody>
                    <a:bodyPr/>
                    <a:lstStyle/>
                    <a:p>
                      <a:pPr algn="ctr" rtl="0" fontAlgn="b">
                        <a:buNone/>
                      </a:pPr>
                      <a:endParaRPr lang="en-US" altLang="ja-JP" sz="1400" dirty="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extLst>
                  <a:ext uri="{0D108BD9-81ED-4DB2-BD59-A6C34878D82A}">
                    <a16:rowId xmlns:a16="http://schemas.microsoft.com/office/drawing/2014/main" val="2140083161"/>
                  </a:ext>
                </a:extLst>
              </a:tr>
              <a:tr h="370840">
                <a:tc>
                  <a:txBody>
                    <a:bodyPr/>
                    <a:lstStyle/>
                    <a:p>
                      <a:pPr algn="ctr" rtl="0" fontAlgn="b">
                        <a:buNone/>
                      </a:pPr>
                      <a:endParaRPr lang="en-US" altLang="ja-JP" sz="1400" dirty="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extLst>
                  <a:ext uri="{0D108BD9-81ED-4DB2-BD59-A6C34878D82A}">
                    <a16:rowId xmlns:a16="http://schemas.microsoft.com/office/drawing/2014/main" val="2303220141"/>
                  </a:ext>
                </a:extLst>
              </a:tr>
              <a:tr h="370840">
                <a:tc>
                  <a:txBody>
                    <a:bodyPr/>
                    <a:lstStyle/>
                    <a:p>
                      <a:pPr algn="ctr" rtl="0" fontAlgn="b">
                        <a:buNone/>
                      </a:pPr>
                      <a:endParaRPr lang="en-US" altLang="ja-JP" sz="1400" dirty="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extLst>
                  <a:ext uri="{0D108BD9-81ED-4DB2-BD59-A6C34878D82A}">
                    <a16:rowId xmlns:a16="http://schemas.microsoft.com/office/drawing/2014/main" val="4263663303"/>
                  </a:ext>
                </a:extLst>
              </a:tr>
              <a:tr h="370840">
                <a:tc>
                  <a:txBody>
                    <a:bodyPr/>
                    <a:lstStyle/>
                    <a:p>
                      <a:pPr algn="ctr" rtl="0" fontAlgn="b">
                        <a:buNone/>
                      </a:pPr>
                      <a:endParaRPr lang="en-US" altLang="ja-JP" sz="1400" dirty="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extLst>
                  <a:ext uri="{0D108BD9-81ED-4DB2-BD59-A6C34878D82A}">
                    <a16:rowId xmlns:a16="http://schemas.microsoft.com/office/drawing/2014/main" val="547731286"/>
                  </a:ext>
                </a:extLst>
              </a:tr>
              <a:tr h="370840">
                <a:tc>
                  <a:txBody>
                    <a:bodyPr/>
                    <a:lstStyle/>
                    <a:p>
                      <a:pPr algn="ct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extLst>
                  <a:ext uri="{0D108BD9-81ED-4DB2-BD59-A6C34878D82A}">
                    <a16:rowId xmlns:a16="http://schemas.microsoft.com/office/drawing/2014/main" val="1522881843"/>
                  </a:ext>
                </a:extLst>
              </a:tr>
              <a:tr h="370840">
                <a:tc>
                  <a:txBody>
                    <a:bodyPr/>
                    <a:lstStyle/>
                    <a:p>
                      <a:pPr algn="ct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tc>
                  <a:txBody>
                    <a:bodyPr/>
                    <a:lstStyle/>
                    <a:p>
                      <a:pPr rtl="0" fontAlgn="b">
                        <a:buNone/>
                      </a:pPr>
                      <a:endParaRPr lang="ja-JP" altLang="en-US" sz="1400">
                        <a:effectLst/>
                        <a:latin typeface="Hiragino Maru Gothic ProN W4" panose="020F0400000000000000" pitchFamily="34" charset="-128"/>
                        <a:ea typeface="Hiragino Maru Gothic ProN W4" panose="020F0400000000000000" pitchFamily="34" charset="-128"/>
                      </a:endParaRPr>
                    </a:p>
                  </a:txBody>
                  <a:tcPr marL="28575" marR="28575" marT="19050" marB="19050" anchor="ctr"/>
                </a:tc>
                <a:extLst>
                  <a:ext uri="{0D108BD9-81ED-4DB2-BD59-A6C34878D82A}">
                    <a16:rowId xmlns:a16="http://schemas.microsoft.com/office/drawing/2014/main" val="4253222849"/>
                  </a:ext>
                </a:extLst>
              </a:tr>
            </a:tbl>
          </a:graphicData>
        </a:graphic>
      </p:graphicFrame>
    </p:spTree>
    <p:extLst>
      <p:ext uri="{BB962C8B-B14F-4D97-AF65-F5344CB8AC3E}">
        <p14:creationId xmlns:p14="http://schemas.microsoft.com/office/powerpoint/2010/main" val="28189522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0605215-1522-D92D-FC5F-46A49F58989C}"/>
              </a:ext>
            </a:extLst>
          </p:cNvPr>
          <p:cNvSpPr>
            <a:spLocks noGrp="1"/>
          </p:cNvSpPr>
          <p:nvPr>
            <p:ph type="title"/>
          </p:nvPr>
        </p:nvSpPr>
        <p:spPr/>
        <p:txBody>
          <a:bodyPr/>
          <a:lstStyle/>
          <a:p>
            <a:r>
              <a:rPr kumimoji="1" lang="ja-JP" altLang="en-US"/>
              <a:t>いろいろなことができますが</a:t>
            </a:r>
          </a:p>
        </p:txBody>
      </p:sp>
      <p:sp>
        <p:nvSpPr>
          <p:cNvPr id="3" name="コンテンツ プレースホルダー 2">
            <a:extLst>
              <a:ext uri="{FF2B5EF4-FFF2-40B4-BE49-F238E27FC236}">
                <a16:creationId xmlns:a16="http://schemas.microsoft.com/office/drawing/2014/main" id="{92E023C5-B9B8-AE6A-CD7F-DB925D277937}"/>
              </a:ext>
            </a:extLst>
          </p:cNvPr>
          <p:cNvSpPr>
            <a:spLocks noGrp="1"/>
          </p:cNvSpPr>
          <p:nvPr>
            <p:ph idx="1"/>
          </p:nvPr>
        </p:nvSpPr>
        <p:spPr>
          <a:xfrm>
            <a:off x="838200" y="1825625"/>
            <a:ext cx="10515600" cy="4667250"/>
          </a:xfrm>
        </p:spPr>
        <p:txBody>
          <a:bodyPr>
            <a:normAutofit/>
          </a:bodyPr>
          <a:lstStyle/>
          <a:p>
            <a:pPr marL="0" indent="0">
              <a:lnSpc>
                <a:spcPct val="120000"/>
              </a:lnSpc>
              <a:spcBef>
                <a:spcPts val="600"/>
              </a:spcBef>
              <a:buNone/>
            </a:pPr>
            <a:r>
              <a:rPr kumimoji="1" lang="ja-JP" altLang="en-US" b="1">
                <a:latin typeface="Hiragino Kaku Gothic ProN W6" panose="020B0300000000000000" pitchFamily="34" charset="-128"/>
                <a:ea typeface="Hiragino Kaku Gothic ProN W6" panose="020B0300000000000000" pitchFamily="34" charset="-128"/>
              </a:rPr>
              <a:t>マネジメントの要求</a:t>
            </a:r>
            <a:endParaRPr kumimoji="1"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b="1">
                <a:latin typeface="Hiragino Kaku Gothic ProN W6" panose="020B0300000000000000" pitchFamily="34" charset="-128"/>
                <a:ea typeface="Hiragino Kaku Gothic ProN W6" panose="020B0300000000000000" pitchFamily="34" charset="-128"/>
              </a:rPr>
              <a:t>決まったことがどう実際に展開されているかわかる</a:t>
            </a:r>
            <a:endParaRPr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b="1">
                <a:latin typeface="Hiragino Kaku Gothic ProN W6" panose="020B0300000000000000" pitchFamily="34" charset="-128"/>
                <a:ea typeface="Hiragino Kaku Gothic ProN W6" panose="020B0300000000000000" pitchFamily="34" charset="-128"/>
              </a:rPr>
              <a:t>展開された事柄が今どうなっているかわかる</a:t>
            </a:r>
            <a:endParaRPr lang="en-US" altLang="ja-JP" b="1" dirty="0">
              <a:latin typeface="Hiragino Kaku Gothic ProN W6" panose="020B0300000000000000" pitchFamily="34" charset="-128"/>
              <a:ea typeface="Hiragino Kaku Gothic ProN W6" panose="020B0300000000000000" pitchFamily="34" charset="-128"/>
            </a:endParaRPr>
          </a:p>
          <a:p>
            <a:pPr marL="0" indent="0">
              <a:lnSpc>
                <a:spcPct val="120000"/>
              </a:lnSpc>
              <a:spcBef>
                <a:spcPts val="1800"/>
              </a:spcBef>
              <a:buNone/>
            </a:pPr>
            <a:r>
              <a:rPr lang="ja-JP" altLang="en-US" b="1">
                <a:latin typeface="Hiragino Kaku Gothic ProN W6" panose="020B0300000000000000" pitchFamily="34" charset="-128"/>
                <a:ea typeface="Hiragino Kaku Gothic ProN W6" panose="020B0300000000000000" pitchFamily="34" charset="-128"/>
              </a:rPr>
              <a:t>➡︎</a:t>
            </a:r>
            <a:r>
              <a:rPr lang="en-US" altLang="ja-JP" b="1" dirty="0">
                <a:latin typeface="Hiragino Kaku Gothic ProN W6" panose="020B0300000000000000" pitchFamily="34" charset="-128"/>
                <a:ea typeface="Hiragino Kaku Gothic ProN W6" panose="020B0300000000000000" pitchFamily="34" charset="-128"/>
              </a:rPr>
              <a:t> </a:t>
            </a:r>
            <a:r>
              <a:rPr lang="ja-JP" altLang="en-US" b="1">
                <a:latin typeface="Hiragino Kaku Gothic ProN W6" panose="020B0300000000000000" pitchFamily="34" charset="-128"/>
                <a:ea typeface="Hiragino Kaku Gothic ProN W6" panose="020B0300000000000000" pitchFamily="34" charset="-128"/>
              </a:rPr>
              <a:t>仕事が運営可能になる</a:t>
            </a:r>
            <a:endParaRPr lang="en-US" altLang="ja-JP" b="1" dirty="0">
              <a:latin typeface="Hiragino Kaku Gothic ProN W6" panose="020B0300000000000000" pitchFamily="34" charset="-128"/>
              <a:ea typeface="Hiragino Kaku Gothic ProN W6" panose="020B0300000000000000" pitchFamily="34" charset="-128"/>
            </a:endParaRPr>
          </a:p>
          <a:p>
            <a:r>
              <a:rPr lang="ja-JP" altLang="en-US">
                <a:solidFill>
                  <a:srgbClr val="C00000"/>
                </a:solidFill>
              </a:rPr>
              <a:t>観測可能：何が起きているか分かる（ログ）</a:t>
            </a:r>
          </a:p>
          <a:p>
            <a:r>
              <a:rPr lang="ja-JP" altLang="en-US">
                <a:solidFill>
                  <a:srgbClr val="C00000"/>
                </a:solidFill>
              </a:rPr>
              <a:t>再現可能：誰がやっても回る（知識外出し）</a:t>
            </a:r>
          </a:p>
          <a:p>
            <a:r>
              <a:rPr lang="ja-JP" altLang="en-US">
                <a:solidFill>
                  <a:srgbClr val="C00000"/>
                </a:solidFill>
              </a:rPr>
              <a:t>制御可能：遅れる前に手が打てる（予実差異と</a:t>
            </a:r>
            <a:r>
              <a:rPr lang="en" altLang="ja-JP" dirty="0">
                <a:solidFill>
                  <a:srgbClr val="C00000"/>
                </a:solidFill>
              </a:rPr>
              <a:t>WIP</a:t>
            </a:r>
            <a:r>
              <a:rPr lang="ja-JP" altLang="en">
                <a:solidFill>
                  <a:srgbClr val="C00000"/>
                </a:solidFill>
              </a:rPr>
              <a:t>）</a:t>
            </a:r>
          </a:p>
        </p:txBody>
      </p:sp>
      <p:sp>
        <p:nvSpPr>
          <p:cNvPr id="4" name="スライド番号プレースホルダー 3">
            <a:extLst>
              <a:ext uri="{FF2B5EF4-FFF2-40B4-BE49-F238E27FC236}">
                <a16:creationId xmlns:a16="http://schemas.microsoft.com/office/drawing/2014/main" id="{164B4BFD-53A0-75A1-A869-E4C3FC4DE181}"/>
              </a:ext>
            </a:extLst>
          </p:cNvPr>
          <p:cNvSpPr>
            <a:spLocks noGrp="1"/>
          </p:cNvSpPr>
          <p:nvPr>
            <p:ph type="sldNum" sz="quarter" idx="12"/>
          </p:nvPr>
        </p:nvSpPr>
        <p:spPr/>
        <p:txBody>
          <a:bodyPr/>
          <a:lstStyle/>
          <a:p>
            <a:fld id="{1854EAFE-D38F-F545-9A19-0743AB92A8B9}" type="slidenum">
              <a:rPr kumimoji="1" lang="ja-JP" altLang="en-US" smtClean="0"/>
              <a:t>78</a:t>
            </a:fld>
            <a:endParaRPr kumimoji="1" lang="ja-JP" altLang="en-US"/>
          </a:p>
        </p:txBody>
      </p:sp>
    </p:spTree>
    <p:extLst>
      <p:ext uri="{BB962C8B-B14F-4D97-AF65-F5344CB8AC3E}">
        <p14:creationId xmlns:p14="http://schemas.microsoft.com/office/powerpoint/2010/main" val="8163254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E12325EE-3B45-4BE6-CB0D-DE0B8B844998}"/>
              </a:ext>
            </a:extLst>
          </p:cNvPr>
          <p:cNvSpPr>
            <a:spLocks noGrp="1"/>
          </p:cNvSpPr>
          <p:nvPr>
            <p:ph type="sldNum" sz="quarter" idx="12"/>
          </p:nvPr>
        </p:nvSpPr>
        <p:spPr/>
        <p:txBody>
          <a:bodyPr/>
          <a:lstStyle/>
          <a:p>
            <a:fld id="{1854EAFE-D38F-F545-9A19-0743AB92A8B9}" type="slidenum">
              <a:rPr kumimoji="1" lang="ja-JP" altLang="en-US" smtClean="0"/>
              <a:t>79</a:t>
            </a:fld>
            <a:endParaRPr kumimoji="1" lang="ja-JP" altLang="en-US"/>
          </a:p>
        </p:txBody>
      </p:sp>
      <p:pic>
        <p:nvPicPr>
          <p:cNvPr id="3" name="図 2">
            <a:extLst>
              <a:ext uri="{FF2B5EF4-FFF2-40B4-BE49-F238E27FC236}">
                <a16:creationId xmlns:a16="http://schemas.microsoft.com/office/drawing/2014/main" id="{A05C2E0E-2E7A-9D07-50B0-0660BD932C81}"/>
              </a:ext>
            </a:extLst>
          </p:cNvPr>
          <p:cNvPicPr>
            <a:picLocks noChangeAspect="1"/>
          </p:cNvPicPr>
          <p:nvPr/>
        </p:nvPicPr>
        <p:blipFill>
          <a:blip r:embed="rId2"/>
          <a:stretch>
            <a:fillRect/>
          </a:stretch>
        </p:blipFill>
        <p:spPr>
          <a:xfrm>
            <a:off x="0" y="0"/>
            <a:ext cx="12287252" cy="6858000"/>
          </a:xfrm>
          <a:prstGeom prst="rect">
            <a:avLst/>
          </a:prstGeom>
        </p:spPr>
      </p:pic>
    </p:spTree>
    <p:extLst>
      <p:ext uri="{BB962C8B-B14F-4D97-AF65-F5344CB8AC3E}">
        <p14:creationId xmlns:p14="http://schemas.microsoft.com/office/powerpoint/2010/main" val="2364189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C93B2E-9115-1C70-06EB-EE753A3E4BC0}"/>
              </a:ext>
            </a:extLst>
          </p:cNvPr>
          <p:cNvSpPr>
            <a:spLocks noGrp="1"/>
          </p:cNvSpPr>
          <p:nvPr>
            <p:ph type="title"/>
          </p:nvPr>
        </p:nvSpPr>
        <p:spPr/>
        <p:txBody>
          <a:bodyPr>
            <a:normAutofit/>
          </a:bodyPr>
          <a:lstStyle/>
          <a:p>
            <a:r>
              <a:rPr lang="ja-JP" altLang="ja-JP" sz="3600" b="1">
                <a:latin typeface="Hiragino Kaku Gothic ProN W6" panose="020B0300000000000000" pitchFamily="34" charset="-128"/>
                <a:ea typeface="Hiragino Kaku Gothic ProN W6" panose="020B0300000000000000" pitchFamily="34" charset="-128"/>
              </a:rPr>
              <a:t>構造的要因</a:t>
            </a:r>
            <a:r>
              <a:rPr lang="en-US" altLang="ja-JP" sz="3600" b="1" dirty="0">
                <a:latin typeface="Hiragino Kaku Gothic ProN W6" panose="020B0300000000000000" pitchFamily="34" charset="-128"/>
                <a:ea typeface="Hiragino Kaku Gothic ProN W6" panose="020B0300000000000000" pitchFamily="34" charset="-128"/>
              </a:rPr>
              <a:t>①</a:t>
            </a:r>
            <a:r>
              <a:rPr lang="ja-JP" altLang="ja-JP" sz="3600" b="1">
                <a:latin typeface="Hiragino Kaku Gothic ProN W6" panose="020B0300000000000000" pitchFamily="34" charset="-128"/>
                <a:ea typeface="Hiragino Kaku Gothic ProN W6" panose="020B0300000000000000" pitchFamily="34" charset="-128"/>
              </a:rPr>
              <a:t>：</a:t>
            </a:r>
            <a:br>
              <a:rPr lang="en-US" altLang="ja-JP" sz="3600" b="1" dirty="0">
                <a:latin typeface="Hiragino Kaku Gothic ProN W6" panose="020B0300000000000000" pitchFamily="34" charset="-128"/>
                <a:ea typeface="Hiragino Kaku Gothic ProN W6" panose="020B0300000000000000" pitchFamily="34" charset="-128"/>
              </a:rPr>
            </a:br>
            <a:r>
              <a:rPr lang="ja-JP" altLang="ja-JP" sz="3600" b="1">
                <a:latin typeface="Hiragino Kaku Gothic ProN W6" panose="020B0300000000000000" pitchFamily="34" charset="-128"/>
                <a:ea typeface="Hiragino Kaku Gothic ProN W6" panose="020B0300000000000000" pitchFamily="34" charset="-128"/>
              </a:rPr>
              <a:t>データの「つなぎ目」の分断（一気通貫の欠如） </a:t>
            </a:r>
            <a:endParaRPr kumimoji="1" lang="ja-JP" altLang="en-US" sz="3600" b="1">
              <a:latin typeface="Hiragino Kaku Gothic ProN W6" panose="020B0300000000000000" pitchFamily="34" charset="-128"/>
              <a:ea typeface="Hiragino Kaku Gothic ProN W6" panose="020B0300000000000000" pitchFamily="34" charset="-128"/>
            </a:endParaRPr>
          </a:p>
        </p:txBody>
      </p:sp>
      <p:sp>
        <p:nvSpPr>
          <p:cNvPr id="3" name="コンテンツ プレースホルダー 2">
            <a:extLst>
              <a:ext uri="{FF2B5EF4-FFF2-40B4-BE49-F238E27FC236}">
                <a16:creationId xmlns:a16="http://schemas.microsoft.com/office/drawing/2014/main" id="{B2990BC5-4CAB-50C1-EF9E-CBD7E0282831}"/>
              </a:ext>
            </a:extLst>
          </p:cNvPr>
          <p:cNvSpPr>
            <a:spLocks noGrp="1"/>
          </p:cNvSpPr>
          <p:nvPr>
            <p:ph idx="1"/>
          </p:nvPr>
        </p:nvSpPr>
        <p:spPr>
          <a:xfrm>
            <a:off x="838200" y="1825625"/>
            <a:ext cx="10515600" cy="4895850"/>
          </a:xfrm>
        </p:spPr>
        <p:txBody>
          <a:bodyPr>
            <a:normAutofit fontScale="70000" lnSpcReduction="20000"/>
          </a:bodyPr>
          <a:lstStyle/>
          <a:p>
            <a:pPr marL="0" indent="0">
              <a:lnSpc>
                <a:spcPct val="140000"/>
              </a:lnSpc>
              <a:spcBef>
                <a:spcPts val="600"/>
              </a:spcBef>
              <a:buNone/>
            </a:pPr>
            <a:r>
              <a:rPr lang="ja-JP" altLang="ja-JP" b="1">
                <a:latin typeface="Hiragino Kaku Gothic ProN W6" panose="020B0300000000000000" pitchFamily="34" charset="-128"/>
                <a:ea typeface="Hiragino Kaku Gothic ProN W6" panose="020B0300000000000000" pitchFamily="34" charset="-128"/>
              </a:rPr>
              <a:t>【構造の解説：経営判断のリアルタイム性を阻害する要因】</a:t>
            </a:r>
          </a:p>
          <a:p>
            <a:pPr marL="0" indent="0">
              <a:lnSpc>
                <a:spcPct val="140000"/>
              </a:lnSpc>
              <a:spcBef>
                <a:spcPts val="600"/>
              </a:spcBef>
              <a:buNone/>
            </a:pPr>
            <a:r>
              <a:rPr lang="ja-JP" altLang="en-US" b="1">
                <a:latin typeface="Hiragino Kaku Gothic ProN W6" panose="020B0300000000000000" pitchFamily="34" charset="-128"/>
                <a:ea typeface="Hiragino Kaku Gothic ProN W6" panose="020B0300000000000000" pitchFamily="34" charset="-128"/>
              </a:rPr>
              <a:t>問題の本質：</a:t>
            </a:r>
          </a:p>
          <a:p>
            <a:pPr>
              <a:lnSpc>
                <a:spcPct val="140000"/>
              </a:lnSpc>
              <a:spcBef>
                <a:spcPts val="600"/>
              </a:spcBef>
            </a:pPr>
            <a:r>
              <a:rPr lang="ja-JP" altLang="en-US"/>
              <a:t>最大の問題は「多重入力（事務コスト増）」だけではありません。 </a:t>
            </a:r>
            <a:r>
              <a:rPr lang="ja-JP" altLang="en-US" b="1"/>
              <a:t>経営活動そのものが、月次決算の確定に完全に依存している</a:t>
            </a:r>
            <a:r>
              <a:rPr lang="ja-JP" altLang="en-US"/>
              <a:t>という点にあります。</a:t>
            </a:r>
          </a:p>
          <a:p>
            <a:pPr marL="0" indent="0">
              <a:lnSpc>
                <a:spcPct val="140000"/>
              </a:lnSpc>
              <a:spcBef>
                <a:spcPts val="600"/>
              </a:spcBef>
              <a:buNone/>
            </a:pPr>
            <a:r>
              <a:rPr lang="ja-JP" altLang="en-US" sz="2900" b="1">
                <a:latin typeface="Hiragino Kaku Gothic ProN W6" panose="020B0300000000000000" pitchFamily="34" charset="-128"/>
                <a:ea typeface="Hiragino Kaku Gothic ProN W6" panose="020B0300000000000000" pitchFamily="34" charset="-128"/>
              </a:rPr>
              <a:t>本来あるべき姿：</a:t>
            </a:r>
          </a:p>
          <a:p>
            <a:pPr>
              <a:lnSpc>
                <a:spcPct val="140000"/>
              </a:lnSpc>
              <a:spcBef>
                <a:spcPts val="600"/>
              </a:spcBef>
            </a:pPr>
            <a:r>
              <a:rPr lang="ja-JP" altLang="en-US"/>
              <a:t>「一度記録したデータは使い切る（</a:t>
            </a:r>
            <a:r>
              <a:rPr lang="en" altLang="ja-JP" dirty="0"/>
              <a:t>One Fact, One Place</a:t>
            </a:r>
            <a:r>
              <a:rPr lang="ja-JP" altLang="en"/>
              <a:t>）」</a:t>
            </a:r>
            <a:r>
              <a:rPr lang="ja-JP" altLang="en-US"/>
              <a:t>の原則に基づけば、 制度会計（確報）とは別に、</a:t>
            </a:r>
            <a:r>
              <a:rPr lang="ja-JP" altLang="en-US" b="1"/>
              <a:t>リアルタイムな業務活動把握</a:t>
            </a:r>
            <a:r>
              <a:rPr lang="ja-JP" altLang="en-US"/>
              <a:t>が可能になるはずです。</a:t>
            </a:r>
          </a:p>
          <a:p>
            <a:pPr marL="0" indent="0">
              <a:lnSpc>
                <a:spcPct val="140000"/>
              </a:lnSpc>
              <a:spcBef>
                <a:spcPts val="600"/>
              </a:spcBef>
              <a:buNone/>
            </a:pPr>
            <a:r>
              <a:rPr lang="ja-JP" altLang="en-US" sz="2900" b="1">
                <a:latin typeface="Hiragino Kaku Gothic ProN W6" panose="020B0300000000000000" pitchFamily="34" charset="-128"/>
                <a:ea typeface="Hiragino Kaku Gothic ProN W6" panose="020B0300000000000000" pitchFamily="34" charset="-128"/>
              </a:rPr>
              <a:t>現状の影響：</a:t>
            </a:r>
          </a:p>
          <a:p>
            <a:pPr>
              <a:lnSpc>
                <a:spcPct val="140000"/>
              </a:lnSpc>
              <a:spcBef>
                <a:spcPts val="600"/>
              </a:spcBef>
            </a:pPr>
            <a:r>
              <a:rPr lang="ja-JP" altLang="en-US"/>
              <a:t>「つなぎ目の分断」は、現場の疲弊だけでなく、</a:t>
            </a:r>
            <a:r>
              <a:rPr lang="ja-JP" altLang="en-US" b="1"/>
              <a:t>経営のスピードを鈍化させる構造的な足かせ</a:t>
            </a:r>
            <a:r>
              <a:rPr lang="ja-JP" altLang="en-US"/>
              <a:t>となっています。 これが、かねてより指摘されていた「一気通貫」の実現が阻害されている根本原因です。</a:t>
            </a:r>
          </a:p>
        </p:txBody>
      </p:sp>
      <p:sp>
        <p:nvSpPr>
          <p:cNvPr id="4" name="スライド番号プレースホルダー 3">
            <a:extLst>
              <a:ext uri="{FF2B5EF4-FFF2-40B4-BE49-F238E27FC236}">
                <a16:creationId xmlns:a16="http://schemas.microsoft.com/office/drawing/2014/main" id="{64BA91A8-A47F-ECC3-14F6-49EB4C91E0D8}"/>
              </a:ext>
            </a:extLst>
          </p:cNvPr>
          <p:cNvSpPr>
            <a:spLocks noGrp="1"/>
          </p:cNvSpPr>
          <p:nvPr>
            <p:ph type="sldNum" sz="quarter" idx="12"/>
          </p:nvPr>
        </p:nvSpPr>
        <p:spPr/>
        <p:txBody>
          <a:bodyPr/>
          <a:lstStyle/>
          <a:p>
            <a:fld id="{1854EAFE-D38F-F545-9A19-0743AB92A8B9}" type="slidenum">
              <a:rPr kumimoji="1" lang="ja-JP" altLang="en-US" smtClean="0"/>
              <a:t>8</a:t>
            </a:fld>
            <a:endParaRPr kumimoji="1" lang="ja-JP" altLang="en-US"/>
          </a:p>
        </p:txBody>
      </p:sp>
    </p:spTree>
    <p:extLst>
      <p:ext uri="{BB962C8B-B14F-4D97-AF65-F5344CB8AC3E}">
        <p14:creationId xmlns:p14="http://schemas.microsoft.com/office/powerpoint/2010/main" val="6790271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136CF4F-2B7B-A13B-8959-B8DD85CA9282}"/>
              </a:ext>
            </a:extLst>
          </p:cNvPr>
          <p:cNvSpPr>
            <a:spLocks noGrp="1"/>
          </p:cNvSpPr>
          <p:nvPr>
            <p:ph type="title"/>
          </p:nvPr>
        </p:nvSpPr>
        <p:spPr/>
        <p:txBody>
          <a:bodyPr/>
          <a:lstStyle/>
          <a:p>
            <a:r>
              <a:rPr kumimoji="1" lang="ja-JP" altLang="en-US"/>
              <a:t>個別機能も考え方が変わる</a:t>
            </a:r>
          </a:p>
        </p:txBody>
      </p:sp>
      <p:sp>
        <p:nvSpPr>
          <p:cNvPr id="3" name="コンテンツ プレースホルダー 2">
            <a:extLst>
              <a:ext uri="{FF2B5EF4-FFF2-40B4-BE49-F238E27FC236}">
                <a16:creationId xmlns:a16="http://schemas.microsoft.com/office/drawing/2014/main" id="{C447A6FA-5470-35E5-0A1F-D68D558D61C7}"/>
              </a:ext>
            </a:extLst>
          </p:cNvPr>
          <p:cNvSpPr>
            <a:spLocks noGrp="1"/>
          </p:cNvSpPr>
          <p:nvPr>
            <p:ph idx="1"/>
          </p:nvPr>
        </p:nvSpPr>
        <p:spPr>
          <a:xfrm>
            <a:off x="838200" y="1825625"/>
            <a:ext cx="10515600" cy="4667250"/>
          </a:xfrm>
        </p:spPr>
        <p:txBody>
          <a:bodyPr>
            <a:normAutofit fontScale="92500" lnSpcReduction="20000"/>
          </a:bodyPr>
          <a:lstStyle/>
          <a:p>
            <a:pPr marL="0" indent="0">
              <a:lnSpc>
                <a:spcPct val="120000"/>
              </a:lnSpc>
              <a:spcBef>
                <a:spcPts val="1800"/>
              </a:spcBef>
              <a:buNone/>
            </a:pPr>
            <a:r>
              <a:rPr kumimoji="1" lang="ja-JP" altLang="en-US" b="1">
                <a:latin typeface="Hiragino Kaku Gothic ProN W6" panose="020B0300000000000000" pitchFamily="34" charset="-128"/>
                <a:ea typeface="Hiragino Kaku Gothic ProN W6" panose="020B0300000000000000" pitchFamily="34" charset="-128"/>
              </a:rPr>
              <a:t>問い合わせ対応</a:t>
            </a:r>
            <a:endParaRPr kumimoji="1"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a:t>問い合わせをいかに楽に捌くか（</a:t>
            </a:r>
            <a:r>
              <a:rPr lang="en-US" altLang="ja-JP" dirty="0"/>
              <a:t>AI </a:t>
            </a:r>
            <a:r>
              <a:rPr lang="en-US" altLang="ja-JP" dirty="0" err="1"/>
              <a:t>ChatBot</a:t>
            </a:r>
            <a:r>
              <a:rPr lang="ja-JP" altLang="en-US"/>
              <a:t>）</a:t>
            </a:r>
            <a:endParaRPr lang="en-US" altLang="ja-JP" dirty="0"/>
          </a:p>
          <a:p>
            <a:pPr marL="0" indent="0">
              <a:lnSpc>
                <a:spcPct val="120000"/>
              </a:lnSpc>
              <a:spcBef>
                <a:spcPts val="600"/>
              </a:spcBef>
              <a:buNone/>
            </a:pPr>
            <a:r>
              <a:rPr lang="ja-JP" altLang="en-US"/>
              <a:t>➡︎</a:t>
            </a:r>
            <a:r>
              <a:rPr lang="en-US" altLang="ja-JP" dirty="0"/>
              <a:t> </a:t>
            </a:r>
            <a:r>
              <a:rPr lang="ja-JP" altLang="en-US"/>
              <a:t>そもそも問い合わせをしなくて済むようにするには</a:t>
            </a:r>
            <a:endParaRPr lang="en-US" altLang="ja-JP" dirty="0"/>
          </a:p>
          <a:p>
            <a:pPr marL="0" indent="0">
              <a:lnSpc>
                <a:spcPct val="120000"/>
              </a:lnSpc>
              <a:spcBef>
                <a:spcPts val="1800"/>
              </a:spcBef>
              <a:buNone/>
            </a:pPr>
            <a:r>
              <a:rPr lang="ja-JP" altLang="en-US" b="1">
                <a:latin typeface="Hiragino Kaku Gothic ProN W6" panose="020B0300000000000000" pitchFamily="34" charset="-128"/>
                <a:ea typeface="Hiragino Kaku Gothic ProN W6" panose="020B0300000000000000" pitchFamily="34" charset="-128"/>
              </a:rPr>
              <a:t>申請／報告</a:t>
            </a:r>
            <a:endParaRPr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a:t>紙をなくすには（ワークフロー）</a:t>
            </a:r>
            <a:endParaRPr lang="en-US" altLang="ja-JP" dirty="0"/>
          </a:p>
          <a:p>
            <a:pPr marL="0" indent="0">
              <a:lnSpc>
                <a:spcPct val="120000"/>
              </a:lnSpc>
              <a:spcBef>
                <a:spcPts val="600"/>
              </a:spcBef>
              <a:buNone/>
            </a:pPr>
            <a:r>
              <a:rPr lang="ja-JP" altLang="en-US"/>
              <a:t>➡︎</a:t>
            </a:r>
            <a:r>
              <a:rPr lang="en-US" altLang="ja-JP" dirty="0"/>
              <a:t> </a:t>
            </a:r>
            <a:r>
              <a:rPr lang="ja-JP" altLang="en-US"/>
              <a:t>必要な側が情報を取りに来い</a:t>
            </a:r>
            <a:endParaRPr lang="en-US" altLang="ja-JP" dirty="0"/>
          </a:p>
          <a:p>
            <a:pPr marL="0" indent="0">
              <a:lnSpc>
                <a:spcPct val="130000"/>
              </a:lnSpc>
              <a:spcBef>
                <a:spcPts val="1800"/>
              </a:spcBef>
              <a:buNone/>
            </a:pPr>
            <a:r>
              <a:rPr lang="ja-JP" altLang="en-US" b="1">
                <a:latin typeface="Hiragino Kaku Gothic ProN W6" panose="020B0300000000000000" pitchFamily="34" charset="-128"/>
                <a:ea typeface="Hiragino Kaku Gothic ProN W6" panose="020B0300000000000000" pitchFamily="34" charset="-128"/>
              </a:rPr>
              <a:t>情報共有</a:t>
            </a:r>
            <a:endParaRPr lang="en-US" altLang="ja-JP" b="1" dirty="0">
              <a:latin typeface="Hiragino Kaku Gothic ProN W6" panose="020B0300000000000000" pitchFamily="34" charset="-128"/>
              <a:ea typeface="Hiragino Kaku Gothic ProN W6" panose="020B0300000000000000" pitchFamily="34" charset="-128"/>
            </a:endParaRPr>
          </a:p>
          <a:p>
            <a:pPr>
              <a:lnSpc>
                <a:spcPct val="120000"/>
              </a:lnSpc>
              <a:spcBef>
                <a:spcPts val="600"/>
              </a:spcBef>
            </a:pPr>
            <a:r>
              <a:rPr lang="ja-JP" altLang="en-US"/>
              <a:t>情報を見てもらうには（イントラネット）</a:t>
            </a:r>
            <a:endParaRPr lang="en-US" altLang="ja-JP" dirty="0"/>
          </a:p>
          <a:p>
            <a:pPr marL="0" indent="0">
              <a:lnSpc>
                <a:spcPct val="120000"/>
              </a:lnSpc>
              <a:spcBef>
                <a:spcPts val="600"/>
              </a:spcBef>
              <a:buNone/>
            </a:pPr>
            <a:r>
              <a:rPr lang="ja-JP" altLang="en-US"/>
              <a:t>➡︎</a:t>
            </a:r>
            <a:r>
              <a:rPr lang="en-US" altLang="ja-JP" dirty="0"/>
              <a:t> </a:t>
            </a:r>
            <a:r>
              <a:rPr lang="ja-JP" altLang="en-US"/>
              <a:t>必要な人に必要な時に送りつける（必要だから見る）</a:t>
            </a:r>
            <a:endParaRPr lang="en-US" altLang="ja-JP" dirty="0"/>
          </a:p>
          <a:p>
            <a:pPr marL="0" indent="0">
              <a:buNone/>
            </a:pPr>
            <a:endParaRPr lang="en-US" altLang="ja-JP" b="1" dirty="0">
              <a:latin typeface="Hiragino Kaku Gothic ProN W6" panose="020B0300000000000000" pitchFamily="34" charset="-128"/>
              <a:ea typeface="Hiragino Kaku Gothic ProN W6" panose="020B0300000000000000" pitchFamily="34" charset="-128"/>
            </a:endParaRPr>
          </a:p>
        </p:txBody>
      </p:sp>
      <p:sp>
        <p:nvSpPr>
          <p:cNvPr id="4" name="スライド番号プレースホルダー 3">
            <a:extLst>
              <a:ext uri="{FF2B5EF4-FFF2-40B4-BE49-F238E27FC236}">
                <a16:creationId xmlns:a16="http://schemas.microsoft.com/office/drawing/2014/main" id="{E398CAEF-B91E-2A9F-1F25-49A4EF7DF656}"/>
              </a:ext>
            </a:extLst>
          </p:cNvPr>
          <p:cNvSpPr>
            <a:spLocks noGrp="1"/>
          </p:cNvSpPr>
          <p:nvPr>
            <p:ph type="sldNum" sz="quarter" idx="12"/>
          </p:nvPr>
        </p:nvSpPr>
        <p:spPr/>
        <p:txBody>
          <a:bodyPr/>
          <a:lstStyle/>
          <a:p>
            <a:fld id="{1854EAFE-D38F-F545-9A19-0743AB92A8B9}" type="slidenum">
              <a:rPr kumimoji="1" lang="ja-JP" altLang="en-US" smtClean="0"/>
              <a:t>80</a:t>
            </a:fld>
            <a:endParaRPr kumimoji="1" lang="ja-JP" altLang="en-US"/>
          </a:p>
        </p:txBody>
      </p:sp>
    </p:spTree>
    <p:extLst>
      <p:ext uri="{BB962C8B-B14F-4D97-AF65-F5344CB8AC3E}">
        <p14:creationId xmlns:p14="http://schemas.microsoft.com/office/powerpoint/2010/main" val="40377923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F8BEDDBB-261D-E612-85BD-46128C861195}"/>
              </a:ext>
            </a:extLst>
          </p:cNvPr>
          <p:cNvSpPr>
            <a:spLocks noGrp="1"/>
          </p:cNvSpPr>
          <p:nvPr>
            <p:ph type="sldNum" sz="quarter" idx="12"/>
          </p:nvPr>
        </p:nvSpPr>
        <p:spPr/>
        <p:txBody>
          <a:bodyPr/>
          <a:lstStyle/>
          <a:p>
            <a:fld id="{1854EAFE-D38F-F545-9A19-0743AB92A8B9}" type="slidenum">
              <a:rPr kumimoji="1" lang="ja-JP" altLang="en-US" smtClean="0"/>
              <a:t>81</a:t>
            </a:fld>
            <a:endParaRPr kumimoji="1" lang="ja-JP" altLang="en-US"/>
          </a:p>
        </p:txBody>
      </p:sp>
      <p:pic>
        <p:nvPicPr>
          <p:cNvPr id="3" name="図 2">
            <a:extLst>
              <a:ext uri="{FF2B5EF4-FFF2-40B4-BE49-F238E27FC236}">
                <a16:creationId xmlns:a16="http://schemas.microsoft.com/office/drawing/2014/main" id="{669B64A1-3BBB-55F0-2008-69339865DDEA}"/>
              </a:ext>
            </a:extLst>
          </p:cNvPr>
          <p:cNvPicPr>
            <a:picLocks noChangeAspect="1"/>
          </p:cNvPicPr>
          <p:nvPr/>
        </p:nvPicPr>
        <p:blipFill>
          <a:blip r:embed="rId2"/>
          <a:stretch>
            <a:fillRect/>
          </a:stretch>
        </p:blipFill>
        <p:spPr>
          <a:xfrm>
            <a:off x="0" y="-1"/>
            <a:ext cx="12192000" cy="6804837"/>
          </a:xfrm>
          <a:prstGeom prst="rect">
            <a:avLst/>
          </a:prstGeom>
        </p:spPr>
      </p:pic>
    </p:spTree>
    <p:extLst>
      <p:ext uri="{BB962C8B-B14F-4D97-AF65-F5344CB8AC3E}">
        <p14:creationId xmlns:p14="http://schemas.microsoft.com/office/powerpoint/2010/main" val="38296385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741ED89A-8446-013A-3619-8AF54F2C8615}"/>
              </a:ext>
            </a:extLst>
          </p:cNvPr>
          <p:cNvSpPr>
            <a:spLocks noGrp="1"/>
          </p:cNvSpPr>
          <p:nvPr>
            <p:ph type="sldNum" sz="quarter" idx="12"/>
          </p:nvPr>
        </p:nvSpPr>
        <p:spPr/>
        <p:txBody>
          <a:bodyPr/>
          <a:lstStyle/>
          <a:p>
            <a:fld id="{1854EAFE-D38F-F545-9A19-0743AB92A8B9}" type="slidenum">
              <a:rPr kumimoji="1" lang="ja-JP" altLang="en-US" smtClean="0"/>
              <a:t>82</a:t>
            </a:fld>
            <a:endParaRPr kumimoji="1" lang="ja-JP" altLang="en-US"/>
          </a:p>
        </p:txBody>
      </p:sp>
      <p:pic>
        <p:nvPicPr>
          <p:cNvPr id="4" name="図 3" descr="グラフ が含まれている画像&#10;&#10;AI 生成コンテンツは誤りを含む可能性があります。">
            <a:extLst>
              <a:ext uri="{FF2B5EF4-FFF2-40B4-BE49-F238E27FC236}">
                <a16:creationId xmlns:a16="http://schemas.microsoft.com/office/drawing/2014/main" id="{D18C3B11-62F1-F4DE-FA9A-740A5A6478B5}"/>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16717417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0316935-661F-B103-5A55-D15E9462E5DF}"/>
              </a:ext>
            </a:extLst>
          </p:cNvPr>
          <p:cNvSpPr>
            <a:spLocks noGrp="1"/>
          </p:cNvSpPr>
          <p:nvPr>
            <p:ph type="sldNum" sz="quarter" idx="12"/>
          </p:nvPr>
        </p:nvSpPr>
        <p:spPr/>
        <p:txBody>
          <a:bodyPr/>
          <a:lstStyle/>
          <a:p>
            <a:fld id="{1854EAFE-D38F-F545-9A19-0743AB92A8B9}" type="slidenum">
              <a:rPr kumimoji="1" lang="ja-JP" altLang="en-US" smtClean="0"/>
              <a:t>83</a:t>
            </a:fld>
            <a:endParaRPr kumimoji="1" lang="ja-JP" altLang="en-US"/>
          </a:p>
        </p:txBody>
      </p:sp>
      <p:pic>
        <p:nvPicPr>
          <p:cNvPr id="4" name="図 3" descr="テキスト&#10;&#10;AI 生成コンテンツは誤りを含む可能性があります。">
            <a:extLst>
              <a:ext uri="{FF2B5EF4-FFF2-40B4-BE49-F238E27FC236}">
                <a16:creationId xmlns:a16="http://schemas.microsoft.com/office/drawing/2014/main" id="{B2FEA4C7-A7C6-BA7B-35CA-534C3A0150C1}"/>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58701848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684060D-30EC-AB23-7E0D-DFC4C4AC5F8F}"/>
              </a:ext>
            </a:extLst>
          </p:cNvPr>
          <p:cNvSpPr>
            <a:spLocks noGrp="1"/>
          </p:cNvSpPr>
          <p:nvPr>
            <p:ph type="sldNum" sz="quarter" idx="12"/>
          </p:nvPr>
        </p:nvSpPr>
        <p:spPr/>
        <p:txBody>
          <a:bodyPr/>
          <a:lstStyle/>
          <a:p>
            <a:fld id="{1854EAFE-D38F-F545-9A19-0743AB92A8B9}" type="slidenum">
              <a:rPr kumimoji="1" lang="ja-JP" altLang="en-US" smtClean="0"/>
              <a:t>84</a:t>
            </a:fld>
            <a:endParaRPr kumimoji="1" lang="ja-JP" altLang="en-US"/>
          </a:p>
        </p:txBody>
      </p:sp>
      <p:pic>
        <p:nvPicPr>
          <p:cNvPr id="4" name="図 3" descr="テキスト&#10;&#10;AI 生成コンテンツは誤りを含む可能性があります。">
            <a:extLst>
              <a:ext uri="{FF2B5EF4-FFF2-40B4-BE49-F238E27FC236}">
                <a16:creationId xmlns:a16="http://schemas.microsoft.com/office/drawing/2014/main" id="{D806739C-7659-D6CD-DF6D-59AAEC1DFE2E}"/>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38460829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B18999B-131A-59B9-E4A3-D1C3DC910E7B}"/>
              </a:ext>
            </a:extLst>
          </p:cNvPr>
          <p:cNvSpPr>
            <a:spLocks noGrp="1"/>
          </p:cNvSpPr>
          <p:nvPr>
            <p:ph type="sldNum" sz="quarter" idx="12"/>
          </p:nvPr>
        </p:nvSpPr>
        <p:spPr/>
        <p:txBody>
          <a:bodyPr/>
          <a:lstStyle/>
          <a:p>
            <a:fld id="{1854EAFE-D38F-F545-9A19-0743AB92A8B9}" type="slidenum">
              <a:rPr kumimoji="1" lang="ja-JP" altLang="en-US" smtClean="0"/>
              <a:t>85</a:t>
            </a:fld>
            <a:endParaRPr kumimoji="1" lang="ja-JP" altLang="en-US"/>
          </a:p>
        </p:txBody>
      </p:sp>
      <p:pic>
        <p:nvPicPr>
          <p:cNvPr id="4" name="図 3" descr="グラフィカル ユーザー インターフェイス, テキスト, アプリケーション, チャットまたはテキスト メッセージ&#10;&#10;AI 生成コンテンツは誤りを含む可能性があります。">
            <a:extLst>
              <a:ext uri="{FF2B5EF4-FFF2-40B4-BE49-F238E27FC236}">
                <a16:creationId xmlns:a16="http://schemas.microsoft.com/office/drawing/2014/main" id="{83530D4F-0EEF-A322-0939-042601F3D009}"/>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19877522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D50BD31-0C67-BB7D-C854-C3F6DBD94650}"/>
              </a:ext>
            </a:extLst>
          </p:cNvPr>
          <p:cNvSpPr>
            <a:spLocks noGrp="1"/>
          </p:cNvSpPr>
          <p:nvPr>
            <p:ph type="sldNum" sz="quarter" idx="12"/>
          </p:nvPr>
        </p:nvSpPr>
        <p:spPr/>
        <p:txBody>
          <a:bodyPr/>
          <a:lstStyle/>
          <a:p>
            <a:fld id="{1854EAFE-D38F-F545-9A19-0743AB92A8B9}" type="slidenum">
              <a:rPr kumimoji="1" lang="ja-JP" altLang="en-US" smtClean="0"/>
              <a:t>86</a:t>
            </a:fld>
            <a:endParaRPr kumimoji="1" lang="ja-JP" altLang="en-US"/>
          </a:p>
        </p:txBody>
      </p:sp>
      <p:pic>
        <p:nvPicPr>
          <p:cNvPr id="4" name="図 3" descr="グラフィカル ユーザー インターフェイス, アプリケーション&#10;&#10;AI 生成コンテンツは誤りを含む可能性があります。">
            <a:extLst>
              <a:ext uri="{FF2B5EF4-FFF2-40B4-BE49-F238E27FC236}">
                <a16:creationId xmlns:a16="http://schemas.microsoft.com/office/drawing/2014/main" id="{27A6D2C4-6989-7DC9-D5B7-7757CDBE756B}"/>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3314858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F16C524-A6EA-F215-1578-9152F1CA62CE}"/>
              </a:ext>
            </a:extLst>
          </p:cNvPr>
          <p:cNvSpPr>
            <a:spLocks noGrp="1"/>
          </p:cNvSpPr>
          <p:nvPr>
            <p:ph type="sldNum" sz="quarter" idx="12"/>
          </p:nvPr>
        </p:nvSpPr>
        <p:spPr/>
        <p:txBody>
          <a:bodyPr/>
          <a:lstStyle/>
          <a:p>
            <a:fld id="{1854EAFE-D38F-F545-9A19-0743AB92A8B9}" type="slidenum">
              <a:rPr kumimoji="1" lang="ja-JP" altLang="en-US" smtClean="0"/>
              <a:t>87</a:t>
            </a:fld>
            <a:endParaRPr kumimoji="1" lang="ja-JP" altLang="en-US"/>
          </a:p>
        </p:txBody>
      </p:sp>
      <p:pic>
        <p:nvPicPr>
          <p:cNvPr id="4" name="図 3" descr="グラフィカル ユーザー インターフェイス, アプリケーション, Word&#10;&#10;AI 生成コンテンツは誤りを含む可能性があります。">
            <a:extLst>
              <a:ext uri="{FF2B5EF4-FFF2-40B4-BE49-F238E27FC236}">
                <a16:creationId xmlns:a16="http://schemas.microsoft.com/office/drawing/2014/main" id="{FA822ACD-48DC-9E14-7FC6-54C7BFD2B796}"/>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31624098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65FAB683-CF8D-EEBC-0DC1-8958538F5A7D}"/>
              </a:ext>
            </a:extLst>
          </p:cNvPr>
          <p:cNvSpPr>
            <a:spLocks noGrp="1"/>
          </p:cNvSpPr>
          <p:nvPr>
            <p:ph type="title"/>
          </p:nvPr>
        </p:nvSpPr>
        <p:spPr/>
        <p:txBody>
          <a:bodyPr/>
          <a:lstStyle/>
          <a:p>
            <a:r>
              <a:rPr lang="ja-JP" altLang="en-US" b="1" dirty="0"/>
              <a:t>検討へ向けたご提案</a:t>
            </a:r>
          </a:p>
        </p:txBody>
      </p:sp>
      <p:sp>
        <p:nvSpPr>
          <p:cNvPr id="4" name="コンテンツ プレースホルダー 3">
            <a:extLst>
              <a:ext uri="{FF2B5EF4-FFF2-40B4-BE49-F238E27FC236}">
                <a16:creationId xmlns:a16="http://schemas.microsoft.com/office/drawing/2014/main" id="{AC0C541F-100B-36A8-C5BF-643E9993600E}"/>
              </a:ext>
            </a:extLst>
          </p:cNvPr>
          <p:cNvSpPr>
            <a:spLocks noGrp="1"/>
          </p:cNvSpPr>
          <p:nvPr>
            <p:ph idx="1"/>
          </p:nvPr>
        </p:nvSpPr>
        <p:spPr/>
        <p:txBody>
          <a:bodyPr/>
          <a:lstStyle/>
          <a:p>
            <a:pPr marL="0" indent="0">
              <a:buNone/>
            </a:pPr>
            <a:r>
              <a:rPr lang="ja-JP" altLang="en-US" b="1" dirty="0"/>
              <a:t>なにができるか</a:t>
            </a:r>
          </a:p>
          <a:p>
            <a:pPr marL="0" indent="0">
              <a:buNone/>
            </a:pPr>
            <a:r>
              <a:rPr lang="ja-JP" altLang="en-US" b="1" dirty="0"/>
              <a:t>対象（資源）のライフサイクルを管理できる</a:t>
            </a:r>
          </a:p>
          <a:p>
            <a:pPr marL="0" indent="0">
              <a:buNone/>
            </a:pPr>
            <a:endParaRPr lang="ja-JP" altLang="en-US" b="1" dirty="0"/>
          </a:p>
          <a:p>
            <a:pPr marL="0" indent="0">
              <a:buNone/>
            </a:pPr>
            <a:r>
              <a:rPr lang="ja-JP" altLang="en-US" b="1" dirty="0"/>
              <a:t>顧客のライフサイクル</a:t>
            </a:r>
          </a:p>
          <a:p>
            <a:r>
              <a:rPr lang="ja-JP" altLang="en-US" dirty="0"/>
              <a:t>契約毎でなく、人の一生のイベントのサイクルで見る</a:t>
            </a:r>
          </a:p>
          <a:p>
            <a:pPr marL="0" indent="0">
              <a:buNone/>
            </a:pPr>
            <a:endParaRPr lang="ja-JP" altLang="en-US" dirty="0"/>
          </a:p>
          <a:p>
            <a:pPr marL="0" indent="0">
              <a:buNone/>
            </a:pPr>
            <a:r>
              <a:rPr lang="ja-JP" altLang="en-US" b="1" dirty="0"/>
              <a:t>社員のライフサイクル</a:t>
            </a:r>
          </a:p>
          <a:p>
            <a:r>
              <a:rPr lang="ja-JP" altLang="en-US" dirty="0"/>
              <a:t>事務処理の対象ではなく、社員のイベントのサイクルで見る</a:t>
            </a:r>
          </a:p>
        </p:txBody>
      </p:sp>
      <p:sp>
        <p:nvSpPr>
          <p:cNvPr id="2" name="スライド番号プレースホルダー 1">
            <a:extLst>
              <a:ext uri="{FF2B5EF4-FFF2-40B4-BE49-F238E27FC236}">
                <a16:creationId xmlns:a16="http://schemas.microsoft.com/office/drawing/2014/main" id="{EFCA7C51-7478-9E21-860C-B41FE473284E}"/>
              </a:ext>
            </a:extLst>
          </p:cNvPr>
          <p:cNvSpPr>
            <a:spLocks noGrp="1"/>
          </p:cNvSpPr>
          <p:nvPr>
            <p:ph type="sldNum" sz="quarter" idx="12"/>
          </p:nvPr>
        </p:nvSpPr>
        <p:spPr/>
        <p:txBody>
          <a:bodyPr/>
          <a:lstStyle/>
          <a:p>
            <a:fld id="{1854EAFE-D38F-F545-9A19-0743AB92A8B9}" type="slidenum">
              <a:rPr kumimoji="1" lang="ja-JP" altLang="en-US" smtClean="0"/>
              <a:t>88</a:t>
            </a:fld>
            <a:endParaRPr kumimoji="1" lang="ja-JP" altLang="en-US"/>
          </a:p>
        </p:txBody>
      </p:sp>
    </p:spTree>
    <p:extLst>
      <p:ext uri="{BB962C8B-B14F-4D97-AF65-F5344CB8AC3E}">
        <p14:creationId xmlns:p14="http://schemas.microsoft.com/office/powerpoint/2010/main" val="38294337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216608-875B-2493-CCD7-1A057A30A2A2}"/>
              </a:ext>
            </a:extLst>
          </p:cNvPr>
          <p:cNvSpPr>
            <a:spLocks noGrp="1"/>
          </p:cNvSpPr>
          <p:nvPr>
            <p:ph type="title"/>
          </p:nvPr>
        </p:nvSpPr>
        <p:spPr/>
        <p:txBody>
          <a:bodyPr/>
          <a:lstStyle/>
          <a:p>
            <a:r>
              <a:rPr kumimoji="1" lang="ja-JP" altLang="en-US"/>
              <a:t>実現に向けて</a:t>
            </a:r>
            <a:br>
              <a:rPr kumimoji="1" lang="en-US" altLang="ja-JP" dirty="0"/>
            </a:br>
            <a:r>
              <a:rPr kumimoji="1" lang="ja-JP" altLang="en-US"/>
              <a:t>都市計画アプローチ</a:t>
            </a:r>
          </a:p>
        </p:txBody>
      </p:sp>
      <p:sp>
        <p:nvSpPr>
          <p:cNvPr id="3" name="テキスト プレースホルダー 2">
            <a:extLst>
              <a:ext uri="{FF2B5EF4-FFF2-40B4-BE49-F238E27FC236}">
                <a16:creationId xmlns:a16="http://schemas.microsoft.com/office/drawing/2014/main" id="{6FCFE1ED-D960-47F9-AEE3-FBCFD874674A}"/>
              </a:ext>
            </a:extLst>
          </p:cNvPr>
          <p:cNvSpPr>
            <a:spLocks noGrp="1"/>
          </p:cNvSpPr>
          <p:nvPr>
            <p:ph type="body" idx="1"/>
          </p:nvPr>
        </p:nvSpPr>
        <p:spPr/>
        <p:txBody>
          <a:bodyPr/>
          <a:lstStyle/>
          <a:p>
            <a:r>
              <a:rPr kumimoji="1" lang="ja-JP" altLang="en-US"/>
              <a:t>小さく産んで大きく育てる</a:t>
            </a:r>
            <a:endParaRPr kumimoji="1" lang="en-US" altLang="ja-JP" dirty="0"/>
          </a:p>
          <a:p>
            <a:r>
              <a:rPr kumimoji="1" lang="ja-JP" altLang="en-US"/>
              <a:t>作って終わりではない、継続を考える</a:t>
            </a:r>
          </a:p>
        </p:txBody>
      </p:sp>
      <p:sp>
        <p:nvSpPr>
          <p:cNvPr id="4" name="スライド番号プレースホルダー 3">
            <a:extLst>
              <a:ext uri="{FF2B5EF4-FFF2-40B4-BE49-F238E27FC236}">
                <a16:creationId xmlns:a16="http://schemas.microsoft.com/office/drawing/2014/main" id="{DCE83CCF-6711-4B17-C4E6-F359E236DC5A}"/>
              </a:ext>
            </a:extLst>
          </p:cNvPr>
          <p:cNvSpPr>
            <a:spLocks noGrp="1"/>
          </p:cNvSpPr>
          <p:nvPr>
            <p:ph type="sldNum" sz="quarter" idx="12"/>
          </p:nvPr>
        </p:nvSpPr>
        <p:spPr/>
        <p:txBody>
          <a:bodyPr/>
          <a:lstStyle/>
          <a:p>
            <a:fld id="{1854EAFE-D38F-F545-9A19-0743AB92A8B9}" type="slidenum">
              <a:rPr kumimoji="1" lang="ja-JP" altLang="en-US" smtClean="0"/>
              <a:t>89</a:t>
            </a:fld>
            <a:endParaRPr kumimoji="1" lang="ja-JP" altLang="en-US"/>
          </a:p>
        </p:txBody>
      </p:sp>
    </p:spTree>
    <p:extLst>
      <p:ext uri="{BB962C8B-B14F-4D97-AF65-F5344CB8AC3E}">
        <p14:creationId xmlns:p14="http://schemas.microsoft.com/office/powerpoint/2010/main" val="1718857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2EDF70-5C5C-A991-2DD4-6427D3CDFE19}"/>
              </a:ext>
            </a:extLst>
          </p:cNvPr>
          <p:cNvSpPr>
            <a:spLocks noGrp="1"/>
          </p:cNvSpPr>
          <p:nvPr>
            <p:ph type="title"/>
          </p:nvPr>
        </p:nvSpPr>
        <p:spPr/>
        <p:txBody>
          <a:bodyPr>
            <a:normAutofit/>
          </a:bodyPr>
          <a:lstStyle/>
          <a:p>
            <a:r>
              <a:rPr lang="ja-JP" altLang="ja-JP" sz="3600" b="1">
                <a:latin typeface="Hiragino Kaku Gothic ProN W6" panose="020B0300000000000000" pitchFamily="34" charset="-128"/>
                <a:ea typeface="Hiragino Kaku Gothic ProN W6" panose="020B0300000000000000" pitchFamily="34" charset="-128"/>
              </a:rPr>
              <a:t>構造的要因</a:t>
            </a:r>
            <a:r>
              <a:rPr lang="en-US" altLang="ja-JP" sz="3600" b="1" dirty="0">
                <a:latin typeface="Hiragino Kaku Gothic ProN W6" panose="020B0300000000000000" pitchFamily="34" charset="-128"/>
                <a:ea typeface="Hiragino Kaku Gothic ProN W6" panose="020B0300000000000000" pitchFamily="34" charset="-128"/>
              </a:rPr>
              <a:t>①</a:t>
            </a:r>
            <a:r>
              <a:rPr lang="ja-JP" altLang="ja-JP" sz="3600" b="1">
                <a:latin typeface="Hiragino Kaku Gothic ProN W6" panose="020B0300000000000000" pitchFamily="34" charset="-128"/>
                <a:ea typeface="Hiragino Kaku Gothic ProN W6" panose="020B0300000000000000" pitchFamily="34" charset="-128"/>
              </a:rPr>
              <a:t>： 【現場で起きている事実】</a:t>
            </a:r>
            <a:endParaRPr kumimoji="1" lang="ja-JP" altLang="en-US" sz="3600" b="1">
              <a:latin typeface="Hiragino Kaku Gothic ProN W6" panose="020B0300000000000000" pitchFamily="34" charset="-128"/>
              <a:ea typeface="Hiragino Kaku Gothic ProN W6" panose="020B0300000000000000" pitchFamily="34" charset="-128"/>
            </a:endParaRPr>
          </a:p>
        </p:txBody>
      </p:sp>
      <p:sp>
        <p:nvSpPr>
          <p:cNvPr id="3" name="コンテンツ プレースホルダー 2">
            <a:extLst>
              <a:ext uri="{FF2B5EF4-FFF2-40B4-BE49-F238E27FC236}">
                <a16:creationId xmlns:a16="http://schemas.microsoft.com/office/drawing/2014/main" id="{9FC4ED95-86BD-B33A-72ED-1EFF0B2DD60D}"/>
              </a:ext>
            </a:extLst>
          </p:cNvPr>
          <p:cNvSpPr>
            <a:spLocks noGrp="1"/>
          </p:cNvSpPr>
          <p:nvPr>
            <p:ph idx="1"/>
          </p:nvPr>
        </p:nvSpPr>
        <p:spPr>
          <a:xfrm>
            <a:off x="838200" y="1825625"/>
            <a:ext cx="10515600" cy="4667250"/>
          </a:xfrm>
        </p:spPr>
        <p:txBody>
          <a:bodyPr>
            <a:normAutofit fontScale="77500" lnSpcReduction="20000"/>
          </a:bodyPr>
          <a:lstStyle/>
          <a:p>
            <a:pPr marL="0" lvl="0" indent="0" fontAlgn="base">
              <a:lnSpc>
                <a:spcPct val="140000"/>
              </a:lnSpc>
              <a:spcBef>
                <a:spcPts val="600"/>
              </a:spcBef>
              <a:buNone/>
            </a:pPr>
            <a:r>
              <a:rPr lang="ja-JP" altLang="ja-JP" b="1">
                <a:latin typeface="Hiragino Kaku Gothic ProN W6" panose="020B0300000000000000" pitchFamily="34" charset="-128"/>
                <a:ea typeface="Hiragino Kaku Gothic ProN W6" panose="020B0300000000000000" pitchFamily="34" charset="-128"/>
              </a:rPr>
              <a:t>経理・請求</a:t>
            </a:r>
            <a:r>
              <a:rPr lang="en-US" altLang="ja-JP" b="1" dirty="0">
                <a:latin typeface="Hiragino Kaku Gothic ProN W6" panose="020B0300000000000000" pitchFamily="34" charset="-128"/>
                <a:ea typeface="Hiragino Kaku Gothic ProN W6" panose="020B0300000000000000" pitchFamily="34" charset="-128"/>
              </a:rPr>
              <a:t>: </a:t>
            </a:r>
          </a:p>
          <a:p>
            <a:pPr lvl="0" fontAlgn="base">
              <a:lnSpc>
                <a:spcPct val="140000"/>
              </a:lnSpc>
              <a:spcBef>
                <a:spcPts val="600"/>
              </a:spcBef>
            </a:pPr>
            <a:r>
              <a:rPr lang="ja-JP" altLang="ja-JP"/>
              <a:t>請求システム（ほのぼの）のデータを、経営資料や会計システム（</a:t>
            </a:r>
            <a:r>
              <a:rPr lang="en-US" altLang="ja-JP" dirty="0"/>
              <a:t>MJS</a:t>
            </a:r>
            <a:r>
              <a:rPr lang="ja-JP" altLang="ja-JP"/>
              <a:t>）へ転記する作業が常態化しており、「一つの数字を色々なところに入れなければいけない」状況です。転記ミス（</a:t>
            </a:r>
            <a:r>
              <a:rPr lang="en-US" altLang="ja-JP" dirty="0"/>
              <a:t>8</a:t>
            </a:r>
            <a:r>
              <a:rPr lang="ja-JP" altLang="ja-JP"/>
              <a:t>が</a:t>
            </a:r>
            <a:r>
              <a:rPr lang="en-US" altLang="ja-JP" dirty="0"/>
              <a:t>3</a:t>
            </a:r>
            <a:r>
              <a:rPr lang="ja-JP" altLang="ja-JP"/>
              <a:t>に見える等）の確認に時間を取られています。</a:t>
            </a:r>
          </a:p>
          <a:p>
            <a:pPr marL="0" indent="0" fontAlgn="base">
              <a:lnSpc>
                <a:spcPct val="140000"/>
              </a:lnSpc>
              <a:spcBef>
                <a:spcPts val="600"/>
              </a:spcBef>
              <a:buNone/>
            </a:pPr>
            <a:r>
              <a:rPr lang="ja-JP" altLang="ja-JP" b="1">
                <a:latin typeface="Hiragino Kaku Gothic ProN W6" panose="020B0300000000000000" pitchFamily="34" charset="-128"/>
                <a:ea typeface="Hiragino Kaku Gothic ProN W6" panose="020B0300000000000000" pitchFamily="34" charset="-128"/>
              </a:rPr>
              <a:t>給与</a:t>
            </a:r>
            <a:r>
              <a:rPr lang="en-US" altLang="ja-JP" b="1" dirty="0">
                <a:latin typeface="Hiragino Kaku Gothic ProN W6" panose="020B0300000000000000" pitchFamily="34" charset="-128"/>
                <a:ea typeface="Hiragino Kaku Gothic ProN W6" panose="020B0300000000000000" pitchFamily="34" charset="-128"/>
              </a:rPr>
              <a:t>: </a:t>
            </a:r>
          </a:p>
          <a:p>
            <a:pPr lvl="0" fontAlgn="base">
              <a:lnSpc>
                <a:spcPct val="140000"/>
              </a:lnSpc>
              <a:spcBef>
                <a:spcPts val="600"/>
              </a:spcBef>
            </a:pPr>
            <a:r>
              <a:rPr lang="ja-JP" altLang="ja-JP"/>
              <a:t>勤怠システムと給与システムが連携しておらず、</a:t>
            </a:r>
            <a:r>
              <a:rPr lang="en-US" altLang="ja-JP" dirty="0"/>
              <a:t>CSV</a:t>
            </a:r>
            <a:r>
              <a:rPr lang="ja-JP" altLang="ja-JP"/>
              <a:t>加工や手入力が発生しています。</a:t>
            </a:r>
          </a:p>
          <a:p>
            <a:pPr marL="0" lvl="0" indent="0" fontAlgn="base">
              <a:lnSpc>
                <a:spcPct val="140000"/>
              </a:lnSpc>
              <a:spcBef>
                <a:spcPts val="600"/>
              </a:spcBef>
              <a:buNone/>
            </a:pPr>
            <a:r>
              <a:rPr lang="ja-JP" altLang="ja-JP" b="1">
                <a:latin typeface="Hiragino Kaku Gothic ProN W6" panose="020B0300000000000000" pitchFamily="34" charset="-128"/>
                <a:ea typeface="Hiragino Kaku Gothic ProN W6" panose="020B0300000000000000" pitchFamily="34" charset="-128"/>
              </a:rPr>
              <a:t>経営への影響</a:t>
            </a:r>
            <a:r>
              <a:rPr lang="en-US" altLang="ja-JP" b="1" dirty="0">
                <a:latin typeface="Hiragino Kaku Gothic ProN W6" panose="020B0300000000000000" pitchFamily="34" charset="-128"/>
                <a:ea typeface="Hiragino Kaku Gothic ProN W6" panose="020B0300000000000000" pitchFamily="34" charset="-128"/>
              </a:rPr>
              <a:t>: </a:t>
            </a:r>
          </a:p>
          <a:p>
            <a:pPr lvl="0" fontAlgn="base">
              <a:lnSpc>
                <a:spcPct val="140000"/>
              </a:lnSpc>
              <a:spcBef>
                <a:spcPts val="600"/>
              </a:spcBef>
            </a:pPr>
            <a:r>
              <a:rPr lang="ja-JP" altLang="ja-JP"/>
              <a:t>データがバケツリレー形式で渡されるため、月次決算の確定が翌月</a:t>
            </a:r>
            <a:r>
              <a:rPr lang="en-US" altLang="ja-JP" dirty="0"/>
              <a:t>25</a:t>
            </a:r>
            <a:r>
              <a:rPr lang="ja-JP" altLang="ja-JP"/>
              <a:t>日頃まで遅れ、リアルタイムな経営判断の足かせとなっています。</a:t>
            </a:r>
          </a:p>
          <a:p>
            <a:endParaRPr kumimoji="1" lang="ja-JP" altLang="en-US"/>
          </a:p>
        </p:txBody>
      </p:sp>
      <p:sp>
        <p:nvSpPr>
          <p:cNvPr id="4" name="スライド番号プレースホルダー 3">
            <a:extLst>
              <a:ext uri="{FF2B5EF4-FFF2-40B4-BE49-F238E27FC236}">
                <a16:creationId xmlns:a16="http://schemas.microsoft.com/office/drawing/2014/main" id="{6478A712-8B29-F2EC-94BF-8A0B49C2FDAF}"/>
              </a:ext>
            </a:extLst>
          </p:cNvPr>
          <p:cNvSpPr>
            <a:spLocks noGrp="1"/>
          </p:cNvSpPr>
          <p:nvPr>
            <p:ph type="sldNum" sz="quarter" idx="12"/>
          </p:nvPr>
        </p:nvSpPr>
        <p:spPr/>
        <p:txBody>
          <a:bodyPr/>
          <a:lstStyle/>
          <a:p>
            <a:fld id="{1854EAFE-D38F-F545-9A19-0743AB92A8B9}" type="slidenum">
              <a:rPr kumimoji="1" lang="ja-JP" altLang="en-US" smtClean="0"/>
              <a:t>9</a:t>
            </a:fld>
            <a:endParaRPr kumimoji="1" lang="ja-JP" altLang="en-US"/>
          </a:p>
        </p:txBody>
      </p:sp>
    </p:spTree>
    <p:extLst>
      <p:ext uri="{BB962C8B-B14F-4D97-AF65-F5344CB8AC3E}">
        <p14:creationId xmlns:p14="http://schemas.microsoft.com/office/powerpoint/2010/main" val="42078342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DB722D-7D2D-4D04-33CC-620844ACC090}"/>
              </a:ext>
            </a:extLst>
          </p:cNvPr>
          <p:cNvSpPr>
            <a:spLocks noGrp="1"/>
          </p:cNvSpPr>
          <p:nvPr>
            <p:ph type="title"/>
          </p:nvPr>
        </p:nvSpPr>
        <p:spPr/>
        <p:txBody>
          <a:bodyPr/>
          <a:lstStyle/>
          <a:p>
            <a:r>
              <a:rPr kumimoji="1" lang="ja-JP" altLang="en-US"/>
              <a:t>都市計画アプローチ</a:t>
            </a:r>
          </a:p>
        </p:txBody>
      </p:sp>
      <p:sp>
        <p:nvSpPr>
          <p:cNvPr id="3" name="コンテンツ プレースホルダー 2">
            <a:extLst>
              <a:ext uri="{FF2B5EF4-FFF2-40B4-BE49-F238E27FC236}">
                <a16:creationId xmlns:a16="http://schemas.microsoft.com/office/drawing/2014/main" id="{3D942648-9720-104C-4F6F-9512C7E400CC}"/>
              </a:ext>
            </a:extLst>
          </p:cNvPr>
          <p:cNvSpPr>
            <a:spLocks noGrp="1"/>
          </p:cNvSpPr>
          <p:nvPr>
            <p:ph idx="1"/>
          </p:nvPr>
        </p:nvSpPr>
        <p:spPr>
          <a:xfrm>
            <a:off x="838200" y="1690688"/>
            <a:ext cx="10515600" cy="4911079"/>
          </a:xfrm>
        </p:spPr>
        <p:txBody>
          <a:bodyPr>
            <a:normAutofit fontScale="62500" lnSpcReduction="20000"/>
          </a:bodyPr>
          <a:lstStyle/>
          <a:p>
            <a:pPr marL="0" indent="0">
              <a:lnSpc>
                <a:spcPct val="130000"/>
              </a:lnSpc>
              <a:spcBef>
                <a:spcPts val="600"/>
              </a:spcBef>
              <a:buNone/>
            </a:pPr>
            <a:r>
              <a:rPr lang="ja-JP" altLang="en-US" sz="2900" b="1"/>
              <a:t>都市計画</a:t>
            </a:r>
            <a:endParaRPr lang="en-US" altLang="ja-JP" sz="2900" b="1" dirty="0"/>
          </a:p>
          <a:p>
            <a:pPr>
              <a:lnSpc>
                <a:spcPct val="130000"/>
              </a:lnSpc>
              <a:spcBef>
                <a:spcPts val="600"/>
              </a:spcBef>
            </a:pPr>
            <a:r>
              <a:rPr lang="ja-JP" altLang="ja-JP"/>
              <a:t>大規模な</a:t>
            </a:r>
            <a:r>
              <a:rPr lang="ja-JP" altLang="en-US"/>
              <a:t>業務改革や</a:t>
            </a:r>
            <a:r>
              <a:rPr lang="ja-JP" altLang="ja-JP"/>
              <a:t>システム導入を「ビルの建て替え（一発勝負）」ではなく、「都市計画（終わりのないまちづくり）」として捉える考え方です。</a:t>
            </a:r>
          </a:p>
          <a:p>
            <a:pPr>
              <a:lnSpc>
                <a:spcPct val="130000"/>
              </a:lnSpc>
              <a:spcBef>
                <a:spcPts val="600"/>
              </a:spcBef>
            </a:pPr>
            <a:r>
              <a:rPr lang="ja-JP" altLang="ja-JP"/>
              <a:t>既存の建物（今の業務やシステム）を使いながら、まずは「道路や水道（情報のバックボーン）」を整備し、優先度の高い区画から順番に、時間をかけて新しい街並み（業務プロセス）へと再生させていく手法です。</a:t>
            </a:r>
          </a:p>
          <a:p>
            <a:pPr marL="0" lvl="0" indent="0" fontAlgn="base">
              <a:lnSpc>
                <a:spcPct val="130000"/>
              </a:lnSpc>
              <a:spcBef>
                <a:spcPts val="1200"/>
              </a:spcBef>
              <a:buNone/>
            </a:pPr>
            <a:r>
              <a:rPr lang="ja-JP" altLang="ja-JP" b="1"/>
              <a:t>全体構想（マスタープラン）は最初に描く</a:t>
            </a:r>
            <a:r>
              <a:rPr lang="en-US" altLang="ja-JP" b="1" dirty="0"/>
              <a:t>:</a:t>
            </a:r>
          </a:p>
          <a:p>
            <a:pPr fontAlgn="base">
              <a:lnSpc>
                <a:spcPct val="130000"/>
              </a:lnSpc>
              <a:spcBef>
                <a:spcPts val="600"/>
              </a:spcBef>
            </a:pPr>
            <a:r>
              <a:rPr lang="ja-JP" altLang="ja-JP"/>
              <a:t>「最終的にどうなりたい</a:t>
            </a:r>
            <a:r>
              <a:rPr lang="ja-JP" altLang="ja-JP" sz="2900"/>
              <a:t>か（第</a:t>
            </a:r>
            <a:r>
              <a:rPr lang="en-US" altLang="ja-JP" sz="2900" dirty="0"/>
              <a:t>3</a:t>
            </a:r>
            <a:r>
              <a:rPr lang="ja-JP" altLang="ja-JP" sz="2900"/>
              <a:t>章の</a:t>
            </a:r>
            <a:r>
              <a:rPr lang="en-US" altLang="ja-JP" sz="2900" dirty="0"/>
              <a:t>3</a:t>
            </a:r>
            <a:r>
              <a:rPr lang="ja-JP" altLang="ja-JP" sz="2900"/>
              <a:t>原則）」という全体図は最初に共有します。これがないと、個別の改善が「継ぎ接ぎ」になり、スパゲッティ状態に逆戻りするからです。</a:t>
            </a:r>
          </a:p>
          <a:p>
            <a:pPr marL="0" indent="0" fontAlgn="base">
              <a:lnSpc>
                <a:spcPct val="130000"/>
              </a:lnSpc>
              <a:spcBef>
                <a:spcPts val="1200"/>
              </a:spcBef>
              <a:buNone/>
            </a:pPr>
            <a:r>
              <a:rPr lang="ja-JP" altLang="ja-JP" sz="2900" b="1"/>
              <a:t>実装は局所的に、段階的に</a:t>
            </a:r>
            <a:r>
              <a:rPr lang="en-US" altLang="ja-JP" sz="2900" b="1" dirty="0"/>
              <a:t>:</a:t>
            </a:r>
          </a:p>
          <a:p>
            <a:pPr lvl="0" fontAlgn="base">
              <a:lnSpc>
                <a:spcPct val="130000"/>
              </a:lnSpc>
              <a:spcBef>
                <a:spcPts val="600"/>
              </a:spcBef>
            </a:pPr>
            <a:r>
              <a:rPr lang="ja-JP" altLang="ja-JP" sz="2900"/>
              <a:t>全体図に基づきながらも、着手するのは「最も効果が高い場所」や「痛みの激しい場所」からです。そこでの成功モデルを隣の区画へ広げていきます。</a:t>
            </a:r>
          </a:p>
        </p:txBody>
      </p:sp>
      <p:sp>
        <p:nvSpPr>
          <p:cNvPr id="4" name="スライド番号プレースホルダー 3">
            <a:extLst>
              <a:ext uri="{FF2B5EF4-FFF2-40B4-BE49-F238E27FC236}">
                <a16:creationId xmlns:a16="http://schemas.microsoft.com/office/drawing/2014/main" id="{7A24245F-4619-DD88-BB4F-83E8AC229C95}"/>
              </a:ext>
            </a:extLst>
          </p:cNvPr>
          <p:cNvSpPr>
            <a:spLocks noGrp="1"/>
          </p:cNvSpPr>
          <p:nvPr>
            <p:ph type="sldNum" sz="quarter" idx="12"/>
          </p:nvPr>
        </p:nvSpPr>
        <p:spPr/>
        <p:txBody>
          <a:bodyPr/>
          <a:lstStyle/>
          <a:p>
            <a:fld id="{1854EAFE-D38F-F545-9A19-0743AB92A8B9}" type="slidenum">
              <a:rPr kumimoji="1" lang="ja-JP" altLang="en-US" smtClean="0"/>
              <a:t>90</a:t>
            </a:fld>
            <a:endParaRPr kumimoji="1" lang="ja-JP" altLang="en-US"/>
          </a:p>
        </p:txBody>
      </p:sp>
    </p:spTree>
    <p:extLst>
      <p:ext uri="{BB962C8B-B14F-4D97-AF65-F5344CB8AC3E}">
        <p14:creationId xmlns:p14="http://schemas.microsoft.com/office/powerpoint/2010/main" val="2769331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A30B9FB6-3A9B-2837-7DDD-700DE139E103}"/>
              </a:ext>
            </a:extLst>
          </p:cNvPr>
          <p:cNvSpPr>
            <a:spLocks noGrp="1"/>
          </p:cNvSpPr>
          <p:nvPr>
            <p:ph type="sldNum" sz="quarter" idx="12"/>
          </p:nvPr>
        </p:nvSpPr>
        <p:spPr/>
        <p:txBody>
          <a:bodyPr/>
          <a:lstStyle/>
          <a:p>
            <a:fld id="{1854EAFE-D38F-F545-9A19-0743AB92A8B9}" type="slidenum">
              <a:rPr kumimoji="1" lang="ja-JP" altLang="en-US" smtClean="0"/>
              <a:t>91</a:t>
            </a:fld>
            <a:endParaRPr kumimoji="1" lang="ja-JP" altLang="en-US"/>
          </a:p>
        </p:txBody>
      </p:sp>
      <p:pic>
        <p:nvPicPr>
          <p:cNvPr id="3" name="図 2">
            <a:extLst>
              <a:ext uri="{FF2B5EF4-FFF2-40B4-BE49-F238E27FC236}">
                <a16:creationId xmlns:a16="http://schemas.microsoft.com/office/drawing/2014/main" id="{64ED121D-F684-9C96-4D1F-89B3D2BFAD22}"/>
              </a:ext>
            </a:extLst>
          </p:cNvPr>
          <p:cNvPicPr>
            <a:picLocks noChangeAspect="1"/>
          </p:cNvPicPr>
          <p:nvPr/>
        </p:nvPicPr>
        <p:blipFill>
          <a:blip r:embed="rId2"/>
          <a:stretch>
            <a:fillRect/>
          </a:stretch>
        </p:blipFill>
        <p:spPr>
          <a:xfrm>
            <a:off x="0" y="0"/>
            <a:ext cx="12192000" cy="6804836"/>
          </a:xfrm>
          <a:prstGeom prst="rect">
            <a:avLst/>
          </a:prstGeom>
        </p:spPr>
      </p:pic>
    </p:spTree>
    <p:extLst>
      <p:ext uri="{BB962C8B-B14F-4D97-AF65-F5344CB8AC3E}">
        <p14:creationId xmlns:p14="http://schemas.microsoft.com/office/powerpoint/2010/main" val="16535068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9A587C8F-25DC-4462-9166-9D7BB672C868}"/>
              </a:ext>
            </a:extLst>
          </p:cNvPr>
          <p:cNvSpPr>
            <a:spLocks noGrp="1"/>
          </p:cNvSpPr>
          <p:nvPr>
            <p:ph type="sldNum" sz="quarter" idx="12"/>
          </p:nvPr>
        </p:nvSpPr>
        <p:spPr/>
        <p:txBody>
          <a:bodyPr/>
          <a:lstStyle/>
          <a:p>
            <a:fld id="{1854EAFE-D38F-F545-9A19-0743AB92A8B9}" type="slidenum">
              <a:rPr kumimoji="1" lang="ja-JP" altLang="en-US" smtClean="0"/>
              <a:t>92</a:t>
            </a:fld>
            <a:endParaRPr kumimoji="1" lang="ja-JP" altLang="en-US"/>
          </a:p>
        </p:txBody>
      </p:sp>
      <p:pic>
        <p:nvPicPr>
          <p:cNvPr id="4" name="図 3" descr="ダイアグラム が含まれている画像&#10;&#10;AI 生成コンテンツは誤りを含む可能性があります。">
            <a:extLst>
              <a:ext uri="{FF2B5EF4-FFF2-40B4-BE49-F238E27FC236}">
                <a16:creationId xmlns:a16="http://schemas.microsoft.com/office/drawing/2014/main" id="{3D2B82C3-1353-D81D-CDA4-08A4ABF7DD41}"/>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68641448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2C24F812-4A69-08EF-BE91-628B75A8BE5E}"/>
              </a:ext>
            </a:extLst>
          </p:cNvPr>
          <p:cNvSpPr>
            <a:spLocks noGrp="1"/>
          </p:cNvSpPr>
          <p:nvPr>
            <p:ph type="sldNum" sz="quarter" idx="12"/>
          </p:nvPr>
        </p:nvSpPr>
        <p:spPr/>
        <p:txBody>
          <a:bodyPr/>
          <a:lstStyle/>
          <a:p>
            <a:fld id="{1854EAFE-D38F-F545-9A19-0743AB92A8B9}" type="slidenum">
              <a:rPr kumimoji="1" lang="ja-JP" altLang="en-US" smtClean="0"/>
              <a:t>93</a:t>
            </a:fld>
            <a:endParaRPr kumimoji="1" lang="ja-JP" altLang="en-US"/>
          </a:p>
        </p:txBody>
      </p:sp>
      <p:pic>
        <p:nvPicPr>
          <p:cNvPr id="4" name="図 3" descr="ダイアグラム が含まれている画像&#10;&#10;AI 生成コンテンツは誤りを含む可能性があります。">
            <a:extLst>
              <a:ext uri="{FF2B5EF4-FFF2-40B4-BE49-F238E27FC236}">
                <a16:creationId xmlns:a16="http://schemas.microsoft.com/office/drawing/2014/main" id="{8B488C47-2FF3-DF6E-9C4D-A82E6AB69B06}"/>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21365761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F610D8E-04D9-6391-FC7C-17D6C808F5D4}"/>
              </a:ext>
            </a:extLst>
          </p:cNvPr>
          <p:cNvSpPr>
            <a:spLocks noGrp="1"/>
          </p:cNvSpPr>
          <p:nvPr>
            <p:ph type="sldNum" sz="quarter" idx="12"/>
          </p:nvPr>
        </p:nvSpPr>
        <p:spPr/>
        <p:txBody>
          <a:bodyPr/>
          <a:lstStyle/>
          <a:p>
            <a:fld id="{1854EAFE-D38F-F545-9A19-0743AB92A8B9}" type="slidenum">
              <a:rPr kumimoji="1" lang="ja-JP" altLang="en-US" smtClean="0"/>
              <a:t>94</a:t>
            </a:fld>
            <a:endParaRPr kumimoji="1" lang="ja-JP" altLang="en-US"/>
          </a:p>
        </p:txBody>
      </p:sp>
      <p:pic>
        <p:nvPicPr>
          <p:cNvPr id="4" name="図 3" descr="ダイアグラム, 設計図&#10;&#10;AI 生成コンテンツは誤りを含む可能性があります。">
            <a:extLst>
              <a:ext uri="{FF2B5EF4-FFF2-40B4-BE49-F238E27FC236}">
                <a16:creationId xmlns:a16="http://schemas.microsoft.com/office/drawing/2014/main" id="{2A1D3505-9725-641A-DDCC-34C0AAC059A7}"/>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22456365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BCBACA3C-AD05-EF06-F7AF-0C643DBDE99E}"/>
              </a:ext>
            </a:extLst>
          </p:cNvPr>
          <p:cNvSpPr>
            <a:spLocks noGrp="1"/>
          </p:cNvSpPr>
          <p:nvPr>
            <p:ph type="sldNum" sz="quarter" idx="12"/>
          </p:nvPr>
        </p:nvSpPr>
        <p:spPr/>
        <p:txBody>
          <a:bodyPr/>
          <a:lstStyle/>
          <a:p>
            <a:fld id="{1854EAFE-D38F-F545-9A19-0743AB92A8B9}" type="slidenum">
              <a:rPr kumimoji="1" lang="ja-JP" altLang="en-US" smtClean="0"/>
              <a:t>95</a:t>
            </a:fld>
            <a:endParaRPr kumimoji="1" lang="ja-JP" altLang="en-US"/>
          </a:p>
        </p:txBody>
      </p:sp>
      <p:pic>
        <p:nvPicPr>
          <p:cNvPr id="4" name="図 3" descr="ダイアグラム, 概略図&#10;&#10;AI 生成コンテンツは誤りを含む可能性があります。">
            <a:extLst>
              <a:ext uri="{FF2B5EF4-FFF2-40B4-BE49-F238E27FC236}">
                <a16:creationId xmlns:a16="http://schemas.microsoft.com/office/drawing/2014/main" id="{58BB9335-4AF9-D66C-94E4-F0B9165017AD}"/>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27065047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2981DB9-36A2-4286-922E-DEAC919EF6AB}"/>
              </a:ext>
            </a:extLst>
          </p:cNvPr>
          <p:cNvSpPr>
            <a:spLocks noGrp="1"/>
          </p:cNvSpPr>
          <p:nvPr>
            <p:ph type="sldNum" sz="quarter" idx="12"/>
          </p:nvPr>
        </p:nvSpPr>
        <p:spPr/>
        <p:txBody>
          <a:bodyPr/>
          <a:lstStyle/>
          <a:p>
            <a:fld id="{1854EAFE-D38F-F545-9A19-0743AB92A8B9}" type="slidenum">
              <a:rPr kumimoji="1" lang="ja-JP" altLang="en-US" smtClean="0"/>
              <a:t>96</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38103A05-C597-CA69-BB34-774B5FF4C3D0}"/>
              </a:ext>
            </a:extLst>
          </p:cNvPr>
          <p:cNvPicPr>
            <a:picLocks noChangeAspect="1"/>
          </p:cNvPicPr>
          <p:nvPr/>
        </p:nvPicPr>
        <p:blipFill>
          <a:blip r:embed="rId2"/>
          <a:stretch>
            <a:fillRect/>
          </a:stretch>
        </p:blipFill>
        <p:spPr>
          <a:xfrm>
            <a:off x="-1" y="23812"/>
            <a:ext cx="12129961" cy="6775720"/>
          </a:xfrm>
          <a:prstGeom prst="rect">
            <a:avLst/>
          </a:prstGeom>
        </p:spPr>
      </p:pic>
    </p:spTree>
    <p:extLst>
      <p:ext uri="{BB962C8B-B14F-4D97-AF65-F5344CB8AC3E}">
        <p14:creationId xmlns:p14="http://schemas.microsoft.com/office/powerpoint/2010/main" val="384579434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CEBB7C87-E739-C4AE-53BC-2FCDB7F1CBD5}"/>
              </a:ext>
            </a:extLst>
          </p:cNvPr>
          <p:cNvSpPr>
            <a:spLocks noGrp="1"/>
          </p:cNvSpPr>
          <p:nvPr>
            <p:ph type="sldNum" sz="quarter" idx="12"/>
          </p:nvPr>
        </p:nvSpPr>
        <p:spPr/>
        <p:txBody>
          <a:bodyPr/>
          <a:lstStyle/>
          <a:p>
            <a:fld id="{1854EAFE-D38F-F545-9A19-0743AB92A8B9}" type="slidenum">
              <a:rPr kumimoji="1" lang="ja-JP" altLang="en-US" smtClean="0"/>
              <a:t>97</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615F86CC-7453-78C2-2636-0D4EA14D7DE7}"/>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328117617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5ECC22AD-F29E-09ED-4CED-72AA18EF3DE0}"/>
              </a:ext>
            </a:extLst>
          </p:cNvPr>
          <p:cNvSpPr>
            <a:spLocks noGrp="1"/>
          </p:cNvSpPr>
          <p:nvPr>
            <p:ph type="sldNum" sz="quarter" idx="12"/>
          </p:nvPr>
        </p:nvSpPr>
        <p:spPr/>
        <p:txBody>
          <a:bodyPr/>
          <a:lstStyle/>
          <a:p>
            <a:fld id="{1854EAFE-D38F-F545-9A19-0743AB92A8B9}" type="slidenum">
              <a:rPr kumimoji="1" lang="ja-JP" altLang="en-US" smtClean="0"/>
              <a:t>98</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BBF64B8F-DC55-2085-93C2-71A9C5D911B6}"/>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35542474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番号プレースホルダー 1">
            <a:extLst>
              <a:ext uri="{FF2B5EF4-FFF2-40B4-BE49-F238E27FC236}">
                <a16:creationId xmlns:a16="http://schemas.microsoft.com/office/drawing/2014/main" id="{D2395C3F-F201-5653-83AB-4BB2F2F2F95E}"/>
              </a:ext>
            </a:extLst>
          </p:cNvPr>
          <p:cNvSpPr>
            <a:spLocks noGrp="1"/>
          </p:cNvSpPr>
          <p:nvPr>
            <p:ph type="sldNum" sz="quarter" idx="12"/>
          </p:nvPr>
        </p:nvSpPr>
        <p:spPr/>
        <p:txBody>
          <a:bodyPr/>
          <a:lstStyle/>
          <a:p>
            <a:fld id="{1854EAFE-D38F-F545-9A19-0743AB92A8B9}" type="slidenum">
              <a:rPr kumimoji="1" lang="ja-JP" altLang="en-US" smtClean="0"/>
              <a:t>99</a:t>
            </a:fld>
            <a:endParaRPr kumimoji="1" lang="ja-JP" altLang="en-US"/>
          </a:p>
        </p:txBody>
      </p:sp>
      <p:pic>
        <p:nvPicPr>
          <p:cNvPr id="4" name="図 3" descr="ダイアグラム&#10;&#10;AI 生成コンテンツは誤りを含む可能性があります。">
            <a:extLst>
              <a:ext uri="{FF2B5EF4-FFF2-40B4-BE49-F238E27FC236}">
                <a16:creationId xmlns:a16="http://schemas.microsoft.com/office/drawing/2014/main" id="{BCC02460-34ED-F487-F92A-E65DEE18CE33}"/>
              </a:ext>
            </a:extLst>
          </p:cNvPr>
          <p:cNvPicPr>
            <a:picLocks noChangeAspect="1"/>
          </p:cNvPicPr>
          <p:nvPr/>
        </p:nvPicPr>
        <p:blipFill>
          <a:blip r:embed="rId2"/>
          <a:stretch>
            <a:fillRect/>
          </a:stretch>
        </p:blipFill>
        <p:spPr>
          <a:xfrm>
            <a:off x="0" y="23811"/>
            <a:ext cx="12192000" cy="6810375"/>
          </a:xfrm>
          <a:prstGeom prst="rect">
            <a:avLst/>
          </a:prstGeom>
        </p:spPr>
      </p:pic>
    </p:spTree>
    <p:extLst>
      <p:ext uri="{BB962C8B-B14F-4D97-AF65-F5344CB8AC3E}">
        <p14:creationId xmlns:p14="http://schemas.microsoft.com/office/powerpoint/2010/main" val="253082876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プレゼンテーション1" id="{41F9FCAB-8658-7645-B73A-590B04EF168F}" vid="{AAD7922C-3ABF-454A-8D8F-DBDDEF50EAC5}"/>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游ゴシック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8739</TotalTime>
  <Words>6841</Words>
  <Application>Microsoft Macintosh PowerPoint</Application>
  <PresentationFormat>ワイド画面</PresentationFormat>
  <Paragraphs>738</Paragraphs>
  <Slides>106</Slides>
  <Notes>2</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106</vt:i4>
      </vt:variant>
    </vt:vector>
  </HeadingPairs>
  <TitlesOfParts>
    <vt:vector size="115" baseType="lpstr">
      <vt:lpstr>Hiragino Kaku Gothic Pro W3</vt:lpstr>
      <vt:lpstr>Hiragino Kaku Gothic ProN W3</vt:lpstr>
      <vt:lpstr>Hiragino Kaku Gothic ProN W6</vt:lpstr>
      <vt:lpstr>Hiragino Maru Gothic Pro W4</vt:lpstr>
      <vt:lpstr>Hiragino Maru Gothic ProN W4</vt:lpstr>
      <vt:lpstr>游ゴシック</vt:lpstr>
      <vt:lpstr>Arial</vt:lpstr>
      <vt:lpstr>Wingdings</vt:lpstr>
      <vt:lpstr>Office テーマ</vt:lpstr>
      <vt:lpstr>AI導入による業務効率化　報告書への補足説明 業務構造改革へのご提言 ~業務構造の可視化と次世代業務モデル~　　　　　　　　　　　　　　　　　　</vt:lpstr>
      <vt:lpstr>自己紹介（職歴）</vt:lpstr>
      <vt:lpstr>本日の目的と内容</vt:lpstr>
      <vt:lpstr>PowerPoint プレゼンテーション</vt:lpstr>
      <vt:lpstr>ヒアリングから見えた 現状と構造的課題</vt:lpstr>
      <vt:lpstr>PowerPoint プレゼンテーション</vt:lpstr>
      <vt:lpstr>PowerPoint プレゼンテーション</vt:lpstr>
      <vt:lpstr>構造的要因①： データの「つなぎ目」の分断（一気通貫の欠如） </vt:lpstr>
      <vt:lpstr>構造的要因①： 【現場で起きている事実】</vt:lpstr>
      <vt:lpstr>PowerPoint プレゼンテーション</vt:lpstr>
      <vt:lpstr>構造的要因②： 「知識」と「操作」の未分離（属人化の進行）</vt:lpstr>
      <vt:lpstr>構造的要因②： 【現場で起きている事実】</vt:lpstr>
      <vt:lpstr>PowerPoint プレゼンテーション</vt:lpstr>
      <vt:lpstr>構造的要因③： 情報の分断と「依頼と実行」関係の不全 </vt:lpstr>
      <vt:lpstr>構造的要因③： 情報の分断と「依頼と実行」関係の不全 </vt:lpstr>
      <vt:lpstr>構造的要因③： 【現場で起きている事実】</vt:lpstr>
      <vt:lpstr>PowerPoint プレゼンテーション</vt:lpstr>
      <vt:lpstr>課題の解決（改革の方向性） 新しい業務運営の3つの原則</vt:lpstr>
      <vt:lpstr>PowerPoint プレゼンテーション</vt:lpstr>
      <vt:lpstr>変革の原則①： 源流入力による一気通貫（リアルタイム一個流し）</vt:lpstr>
      <vt:lpstr>PowerPoint プレゼンテーション</vt:lpstr>
      <vt:lpstr>変革の原則②： 「知識」と「作業」の分離 </vt:lpstr>
      <vt:lpstr>変革の原則②： 「知識」と「作業」の分離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変革の原則③： 「計画と実績」による業務の可視化</vt:lpstr>
      <vt:lpstr>PowerPoint プレゼンテーション</vt:lpstr>
      <vt:lpstr>３原則を実現する仕組み 仕事ナビ</vt:lpstr>
      <vt:lpstr>PowerPoint プレゼンテーション</vt:lpstr>
      <vt:lpstr>PowerPoint プレゼンテーション</vt:lpstr>
      <vt:lpstr>PowerPoint プレゼンテーション</vt:lpstr>
      <vt:lpstr>PowerPoint プレゼンテーション</vt:lpstr>
      <vt:lpstr>“基幹システム”としてできること</vt:lpstr>
      <vt:lpstr>PowerPoint プレゼンテーション</vt:lpstr>
      <vt:lpstr>「何ができるか」へ答える</vt:lpstr>
      <vt:lpstr>PowerPoint プレゼンテーション</vt:lpstr>
      <vt:lpstr>二階層の「できること」</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個人の作業で使える「できること」</vt:lpstr>
      <vt:lpstr>PowerPoint プレゼンテーション</vt:lpstr>
      <vt:lpstr>つながらないと全体は良くならない</vt:lpstr>
      <vt:lpstr>PowerPoint プレゼンテーション</vt:lpstr>
      <vt:lpstr>Customer-Performerの原則</vt:lpstr>
      <vt:lpstr>一つにつながったシステムの最適化</vt:lpstr>
      <vt:lpstr>“仕事“；仕事するプロセス</vt:lpstr>
      <vt:lpstr>みんなの仕事をつなげる より良い仕事の進め方 業務運営の３原則</vt:lpstr>
      <vt:lpstr>三つの原理・原則</vt:lpstr>
      <vt:lpstr>PowerPoint プレゼンテーション</vt:lpstr>
      <vt:lpstr>何ができるか：本質的な効果</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三原則もたらす効果、できること（１）</vt:lpstr>
      <vt:lpstr>三原則もたらす効果、できること（２）</vt:lpstr>
      <vt:lpstr>三原則もたらす効果、できること（３）</vt:lpstr>
      <vt:lpstr>三原則もたらす効果、できること（４）</vt:lpstr>
      <vt:lpstr>三原則もたらす効果、できること（５）</vt:lpstr>
      <vt:lpstr>三原則もたらす効果、できること（６）</vt:lpstr>
      <vt:lpstr>三原則もたらす効果、できること（７）</vt:lpstr>
      <vt:lpstr>いろいろなことができますが</vt:lpstr>
      <vt:lpstr>PowerPoint プレゼンテーション</vt:lpstr>
      <vt:lpstr>個別機能も考え方が変わる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検討へ向けたご提案</vt:lpstr>
      <vt:lpstr>実現に向けて 都市計画アプローチ</vt:lpstr>
      <vt:lpstr>都市計画アプローチ</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実現に向けたロードマップ</vt:lpstr>
      <vt:lpstr>Phase 0：要求設計（３ヶ月）</vt:lpstr>
      <vt:lpstr>要求設計と都市計画策定</vt:lpstr>
      <vt:lpstr>WBS</vt:lpstr>
      <vt:lpstr>以上</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AI導入による業務効率化　報告書への補足説明 業務構造改革へのご提言 ~業務構造の可視化と次世代業務モデル~　　　　　　　　　　　　　　　　　　</dc:title>
  <dc:creator>eMu Ueda</dc:creator>
  <cp:lastModifiedBy>eMu Ueda</cp:lastModifiedBy>
  <cp:revision>65</cp:revision>
  <dcterms:created xsi:type="dcterms:W3CDTF">2026-01-10T04:40:38Z</dcterms:created>
  <dcterms:modified xsi:type="dcterms:W3CDTF">2026-01-26T08:58:19Z</dcterms:modified>
</cp:coreProperties>
</file>